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9" Type="http://schemas.openxmlformats.org/officeDocument/2006/relationships/slide" Target="slides/slide4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61" Type="http://schemas.openxmlformats.org/officeDocument/2006/relationships/slide" Target="slides/slide57.xml"/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60" Type="http://schemas.openxmlformats.org/officeDocument/2006/relationships/slide" Target="slides/slide56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51" Type="http://schemas.openxmlformats.org/officeDocument/2006/relationships/slide" Target="slides/slide47.xml"/><Relationship Id="rId50" Type="http://schemas.openxmlformats.org/officeDocument/2006/relationships/slide" Target="slides/slide46.xml"/><Relationship Id="rId53" Type="http://schemas.openxmlformats.org/officeDocument/2006/relationships/slide" Target="slides/slide49.xml"/><Relationship Id="rId52" Type="http://schemas.openxmlformats.org/officeDocument/2006/relationships/slide" Target="slides/slide48.xml"/><Relationship Id="rId11" Type="http://schemas.openxmlformats.org/officeDocument/2006/relationships/slide" Target="slides/slide7.xml"/><Relationship Id="rId55" Type="http://schemas.openxmlformats.org/officeDocument/2006/relationships/slide" Target="slides/slide51.xml"/><Relationship Id="rId10" Type="http://schemas.openxmlformats.org/officeDocument/2006/relationships/slide" Target="slides/slide6.xml"/><Relationship Id="rId54" Type="http://schemas.openxmlformats.org/officeDocument/2006/relationships/slide" Target="slides/slide50.xml"/><Relationship Id="rId13" Type="http://schemas.openxmlformats.org/officeDocument/2006/relationships/slide" Target="slides/slide9.xml"/><Relationship Id="rId57" Type="http://schemas.openxmlformats.org/officeDocument/2006/relationships/slide" Target="slides/slide53.xml"/><Relationship Id="rId12" Type="http://schemas.openxmlformats.org/officeDocument/2006/relationships/slide" Target="slides/slide8.xml"/><Relationship Id="rId56" Type="http://schemas.openxmlformats.org/officeDocument/2006/relationships/slide" Target="slides/slide52.xml"/><Relationship Id="rId15" Type="http://schemas.openxmlformats.org/officeDocument/2006/relationships/slide" Target="slides/slide11.xml"/><Relationship Id="rId59" Type="http://schemas.openxmlformats.org/officeDocument/2006/relationships/slide" Target="slides/slide55.xml"/><Relationship Id="rId14" Type="http://schemas.openxmlformats.org/officeDocument/2006/relationships/slide" Target="slides/slide10.xml"/><Relationship Id="rId58" Type="http://schemas.openxmlformats.org/officeDocument/2006/relationships/slide" Target="slides/slide5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100"/>
              <a:buChar char="●"/>
              <a:defRPr sz="1100"/>
            </a:lvl1pPr>
            <a:lvl2pPr lvl="1">
              <a:spcBef>
                <a:spcPts val="0"/>
              </a:spcBef>
              <a:buSzPts val="1100"/>
              <a:buChar char="○"/>
              <a:defRPr sz="1100"/>
            </a:lvl2pPr>
            <a:lvl3pPr lvl="2">
              <a:spcBef>
                <a:spcPts val="0"/>
              </a:spcBef>
              <a:buSzPts val="1100"/>
              <a:buChar char="■"/>
              <a:defRPr sz="1100"/>
            </a:lvl3pPr>
            <a:lvl4pPr lvl="3">
              <a:spcBef>
                <a:spcPts val="0"/>
              </a:spcBef>
              <a:buSzPts val="1100"/>
              <a:buChar char="●"/>
              <a:defRPr sz="1100"/>
            </a:lvl4pPr>
            <a:lvl5pPr lvl="4">
              <a:spcBef>
                <a:spcPts val="0"/>
              </a:spcBef>
              <a:buSzPts val="1100"/>
              <a:buChar char="○"/>
              <a:defRPr sz="1100"/>
            </a:lvl5pPr>
            <a:lvl6pPr lvl="5">
              <a:spcBef>
                <a:spcPts val="0"/>
              </a:spcBef>
              <a:buSzPts val="1100"/>
              <a:buChar char="■"/>
              <a:defRPr sz="1100"/>
            </a:lvl6pPr>
            <a:lvl7pPr lvl="6">
              <a:spcBef>
                <a:spcPts val="0"/>
              </a:spcBef>
              <a:buSzPts val="1100"/>
              <a:buChar char="●"/>
              <a:defRPr sz="1100"/>
            </a:lvl7pPr>
            <a:lvl8pPr lvl="7">
              <a:spcBef>
                <a:spcPts val="0"/>
              </a:spcBef>
              <a:buSzPts val="1100"/>
              <a:buChar char="○"/>
              <a:defRPr sz="1100"/>
            </a:lvl8pPr>
            <a:lvl9pPr lvl="8">
              <a:spcBef>
                <a:spcPts val="0"/>
              </a:spcBef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Shape 1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Shape 1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Shape 1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Shape 17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Shape 1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Shape 1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Shape 20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Shape 21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Shape 21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Shape 22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Shape 23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Shape 24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Shape 24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Shape 25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Shape 26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Shape 26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Shape 2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Shape 28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Shape 2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Shape 29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Shape 30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Shape 31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Shape 32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Shape 32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Shape 33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Shape 35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Shape 35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Shape 3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Shape 37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Shape 3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Shape 38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Shape 3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Shape 3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hape 39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Shape 3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hape 40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Shape 4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Shape 41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Shape 41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Shape 42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Shape 42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Shape 43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" name="Shape 43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Shape 43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Shape 43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Shape 44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Shape 44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Shape 45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" name="Shape 4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Shape 45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7" name="Shape 4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Shape 46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" name="Shape 4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ts val="5200"/>
              <a:buNone/>
              <a:defRPr sz="5200"/>
            </a:lvl1pPr>
            <a:lvl2pPr lvl="1" algn="ctr">
              <a:spcBef>
                <a:spcPts val="0"/>
              </a:spcBef>
              <a:buSzPts val="5200"/>
              <a:buNone/>
              <a:defRPr sz="5200"/>
            </a:lvl2pPr>
            <a:lvl3pPr lvl="2" algn="ctr">
              <a:spcBef>
                <a:spcPts val="0"/>
              </a:spcBef>
              <a:buSzPts val="5200"/>
              <a:buNone/>
              <a:defRPr sz="5200"/>
            </a:lvl3pPr>
            <a:lvl4pPr lvl="3" algn="ctr">
              <a:spcBef>
                <a:spcPts val="0"/>
              </a:spcBef>
              <a:buSzPts val="5200"/>
              <a:buNone/>
              <a:defRPr sz="5200"/>
            </a:lvl4pPr>
            <a:lvl5pPr lvl="4" algn="ctr">
              <a:spcBef>
                <a:spcPts val="0"/>
              </a:spcBef>
              <a:buSzPts val="5200"/>
              <a:buNone/>
              <a:defRPr sz="5200"/>
            </a:lvl5pPr>
            <a:lvl6pPr lvl="5" algn="ctr">
              <a:spcBef>
                <a:spcPts val="0"/>
              </a:spcBef>
              <a:buSzPts val="5200"/>
              <a:buNone/>
              <a:defRPr sz="5200"/>
            </a:lvl6pPr>
            <a:lvl7pPr lvl="6" algn="ctr">
              <a:spcBef>
                <a:spcPts val="0"/>
              </a:spcBef>
              <a:buSzPts val="5200"/>
              <a:buNone/>
              <a:defRPr sz="5200"/>
            </a:lvl7pPr>
            <a:lvl8pPr lvl="7" algn="ctr">
              <a:spcBef>
                <a:spcPts val="0"/>
              </a:spcBef>
              <a:buSzPts val="5200"/>
              <a:buNone/>
              <a:defRPr sz="5200"/>
            </a:lvl8pPr>
            <a:lvl9pPr lvl="8" algn="ctr">
              <a:spcBef>
                <a:spcPts val="0"/>
              </a:spcBef>
              <a:buSzPts val="5200"/>
              <a:buNone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ts val="12000"/>
              <a:buNone/>
              <a:defRPr sz="12000"/>
            </a:lvl1pPr>
            <a:lvl2pPr lvl="1" algn="ctr">
              <a:spcBef>
                <a:spcPts val="0"/>
              </a:spcBef>
              <a:buSzPts val="12000"/>
              <a:buNone/>
              <a:defRPr sz="12000"/>
            </a:lvl2pPr>
            <a:lvl3pPr lvl="2" algn="ctr">
              <a:spcBef>
                <a:spcPts val="0"/>
              </a:spcBef>
              <a:buSzPts val="12000"/>
              <a:buNone/>
              <a:defRPr sz="12000"/>
            </a:lvl3pPr>
            <a:lvl4pPr lvl="3" algn="ctr">
              <a:spcBef>
                <a:spcPts val="0"/>
              </a:spcBef>
              <a:buSzPts val="12000"/>
              <a:buNone/>
              <a:defRPr sz="12000"/>
            </a:lvl4pPr>
            <a:lvl5pPr lvl="4" algn="ctr">
              <a:spcBef>
                <a:spcPts val="0"/>
              </a:spcBef>
              <a:buSzPts val="12000"/>
              <a:buNone/>
              <a:defRPr sz="12000"/>
            </a:lvl5pPr>
            <a:lvl6pPr lvl="5" algn="ctr">
              <a:spcBef>
                <a:spcPts val="0"/>
              </a:spcBef>
              <a:buSzPts val="12000"/>
              <a:buNone/>
              <a:defRPr sz="12000"/>
            </a:lvl6pPr>
            <a:lvl7pPr lvl="6" algn="ctr">
              <a:spcBef>
                <a:spcPts val="0"/>
              </a:spcBef>
              <a:buSzPts val="12000"/>
              <a:buNone/>
              <a:defRPr sz="12000"/>
            </a:lvl7pPr>
            <a:lvl8pPr lvl="7" algn="ctr">
              <a:spcBef>
                <a:spcPts val="0"/>
              </a:spcBef>
              <a:buSzPts val="12000"/>
              <a:buNone/>
              <a:defRPr sz="12000"/>
            </a:lvl8pPr>
            <a:lvl9pPr lvl="8" algn="ctr">
              <a:spcBef>
                <a:spcPts val="0"/>
              </a:spcBef>
              <a:buSzPts val="12000"/>
              <a:buNone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spcBef>
                <a:spcPts val="0"/>
              </a:spcBef>
              <a:buSzPts val="1800"/>
              <a:buChar char="●"/>
              <a:defRPr/>
            </a:lvl1pPr>
            <a:lvl2pPr lvl="1" algn="ctr">
              <a:spcBef>
                <a:spcPts val="0"/>
              </a:spcBef>
              <a:buSzPts val="1400"/>
              <a:buChar char="○"/>
              <a:defRPr/>
            </a:lvl2pPr>
            <a:lvl3pPr lvl="2" algn="ctr">
              <a:spcBef>
                <a:spcPts val="0"/>
              </a:spcBef>
              <a:buSzPts val="1400"/>
              <a:buChar char="■"/>
              <a:defRPr/>
            </a:lvl3pPr>
            <a:lvl4pPr lvl="3" algn="ctr">
              <a:spcBef>
                <a:spcPts val="0"/>
              </a:spcBef>
              <a:buSzPts val="1400"/>
              <a:buChar char="●"/>
              <a:defRPr/>
            </a:lvl4pPr>
            <a:lvl5pPr lvl="4" algn="ctr">
              <a:spcBef>
                <a:spcPts val="0"/>
              </a:spcBef>
              <a:buSzPts val="1400"/>
              <a:buChar char="○"/>
              <a:defRPr/>
            </a:lvl5pPr>
            <a:lvl6pPr lvl="5" algn="ctr">
              <a:spcBef>
                <a:spcPts val="0"/>
              </a:spcBef>
              <a:buSzPts val="1400"/>
              <a:buChar char="■"/>
              <a:defRPr/>
            </a:lvl6pPr>
            <a:lvl7pPr lvl="6" algn="ctr">
              <a:spcBef>
                <a:spcPts val="0"/>
              </a:spcBef>
              <a:buSzPts val="1400"/>
              <a:buChar char="●"/>
              <a:defRPr/>
            </a:lvl7pPr>
            <a:lvl8pPr lvl="7" algn="ctr">
              <a:spcBef>
                <a:spcPts val="0"/>
              </a:spcBef>
              <a:buSzPts val="1400"/>
              <a:buChar char="○"/>
              <a:defRPr/>
            </a:lvl8pPr>
            <a:lvl9pPr lvl="8" algn="ctr">
              <a:spcBef>
                <a:spcPts val="0"/>
              </a:spcBef>
              <a:buSzPts val="1400"/>
              <a:buChar char="■"/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buSzPts val="3600"/>
              <a:buNone/>
              <a:defRPr sz="3600"/>
            </a:lvl1pPr>
            <a:lvl2pPr lvl="1" algn="ctr">
              <a:spcBef>
                <a:spcPts val="0"/>
              </a:spcBef>
              <a:buSzPts val="3600"/>
              <a:buNone/>
              <a:defRPr sz="3600"/>
            </a:lvl2pPr>
            <a:lvl3pPr lvl="2" algn="ctr">
              <a:spcBef>
                <a:spcPts val="0"/>
              </a:spcBef>
              <a:buSzPts val="3600"/>
              <a:buNone/>
              <a:defRPr sz="3600"/>
            </a:lvl3pPr>
            <a:lvl4pPr lvl="3" algn="ctr">
              <a:spcBef>
                <a:spcPts val="0"/>
              </a:spcBef>
              <a:buSzPts val="3600"/>
              <a:buNone/>
              <a:defRPr sz="3600"/>
            </a:lvl4pPr>
            <a:lvl5pPr lvl="4" algn="ctr">
              <a:spcBef>
                <a:spcPts val="0"/>
              </a:spcBef>
              <a:buSzPts val="3600"/>
              <a:buNone/>
              <a:defRPr sz="3600"/>
            </a:lvl5pPr>
            <a:lvl6pPr lvl="5" algn="ctr">
              <a:spcBef>
                <a:spcPts val="0"/>
              </a:spcBef>
              <a:buSzPts val="3600"/>
              <a:buNone/>
              <a:defRPr sz="3600"/>
            </a:lvl6pPr>
            <a:lvl7pPr lvl="6" algn="ctr">
              <a:spcBef>
                <a:spcPts val="0"/>
              </a:spcBef>
              <a:buSzPts val="3600"/>
              <a:buNone/>
              <a:defRPr sz="3600"/>
            </a:lvl7pPr>
            <a:lvl8pPr lvl="7" algn="ctr">
              <a:spcBef>
                <a:spcPts val="0"/>
              </a:spcBef>
              <a:buSzPts val="3600"/>
              <a:buNone/>
              <a:defRPr sz="3600"/>
            </a:lvl8pPr>
            <a:lvl9pPr lvl="8" algn="ctr">
              <a:spcBef>
                <a:spcPts val="0"/>
              </a:spcBef>
              <a:buSzPts val="3600"/>
              <a:buNone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800"/>
              <a:buChar char="●"/>
              <a:defRPr/>
            </a:lvl1pPr>
            <a:lvl2pPr lvl="1">
              <a:spcBef>
                <a:spcPts val="0"/>
              </a:spcBef>
              <a:buSzPts val="1400"/>
              <a:buChar char="○"/>
              <a:defRPr/>
            </a:lvl2pPr>
            <a:lvl3pPr lvl="2">
              <a:spcBef>
                <a:spcPts val="0"/>
              </a:spcBef>
              <a:buSzPts val="1400"/>
              <a:buChar char="■"/>
              <a:defRPr/>
            </a:lvl3pPr>
            <a:lvl4pPr lvl="3">
              <a:spcBef>
                <a:spcPts val="0"/>
              </a:spcBef>
              <a:buSzPts val="1400"/>
              <a:buChar char="●"/>
              <a:defRPr/>
            </a:lvl4pPr>
            <a:lvl5pPr lvl="4">
              <a:spcBef>
                <a:spcPts val="0"/>
              </a:spcBef>
              <a:buSzPts val="1400"/>
              <a:buChar char="○"/>
              <a:defRPr/>
            </a:lvl5pPr>
            <a:lvl6pPr lvl="5">
              <a:spcBef>
                <a:spcPts val="0"/>
              </a:spcBef>
              <a:buSzPts val="1400"/>
              <a:buChar char="■"/>
              <a:defRPr/>
            </a:lvl6pPr>
            <a:lvl7pPr lvl="6">
              <a:spcBef>
                <a:spcPts val="0"/>
              </a:spcBef>
              <a:buSzPts val="1400"/>
              <a:buChar char="●"/>
              <a:defRPr/>
            </a:lvl7pPr>
            <a:lvl8pPr lvl="7">
              <a:spcBef>
                <a:spcPts val="0"/>
              </a:spcBef>
              <a:buSzPts val="1400"/>
              <a:buChar char="○"/>
              <a:defRPr/>
            </a:lvl8pPr>
            <a:lvl9pPr lvl="8">
              <a:spcBef>
                <a:spcPts val="0"/>
              </a:spcBef>
              <a:buSzPts val="1400"/>
              <a:buChar char="■"/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ts val="2400"/>
              <a:buNone/>
              <a:defRPr sz="2400"/>
            </a:lvl1pPr>
            <a:lvl2pPr lvl="1">
              <a:spcBef>
                <a:spcPts val="0"/>
              </a:spcBef>
              <a:buSzPts val="2400"/>
              <a:buNone/>
              <a:defRPr sz="2400"/>
            </a:lvl2pPr>
            <a:lvl3pPr lvl="2">
              <a:spcBef>
                <a:spcPts val="0"/>
              </a:spcBef>
              <a:buSzPts val="2400"/>
              <a:buNone/>
              <a:defRPr sz="2400"/>
            </a:lvl3pPr>
            <a:lvl4pPr lvl="3">
              <a:spcBef>
                <a:spcPts val="0"/>
              </a:spcBef>
              <a:buSzPts val="2400"/>
              <a:buNone/>
              <a:defRPr sz="2400"/>
            </a:lvl4pPr>
            <a:lvl5pPr lvl="4">
              <a:spcBef>
                <a:spcPts val="0"/>
              </a:spcBef>
              <a:buSzPts val="2400"/>
              <a:buNone/>
              <a:defRPr sz="2400"/>
            </a:lvl5pPr>
            <a:lvl6pPr lvl="5">
              <a:spcBef>
                <a:spcPts val="0"/>
              </a:spcBef>
              <a:buSzPts val="2400"/>
              <a:buNone/>
              <a:defRPr sz="2400"/>
            </a:lvl6pPr>
            <a:lvl7pPr lvl="6">
              <a:spcBef>
                <a:spcPts val="0"/>
              </a:spcBef>
              <a:buSzPts val="2400"/>
              <a:buNone/>
              <a:defRPr sz="2400"/>
            </a:lvl7pPr>
            <a:lvl8pPr lvl="7">
              <a:spcBef>
                <a:spcPts val="0"/>
              </a:spcBef>
              <a:buSzPts val="2400"/>
              <a:buNone/>
              <a:defRPr sz="2400"/>
            </a:lvl8pPr>
            <a:lvl9pPr lvl="8">
              <a:spcBef>
                <a:spcPts val="0"/>
              </a:spcBef>
              <a:buSzPts val="2400"/>
              <a:buNone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200"/>
              <a:buChar char="●"/>
              <a:defRPr sz="12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SzPts val="4800"/>
              <a:buNone/>
              <a:defRPr sz="4800"/>
            </a:lvl1pPr>
            <a:lvl2pPr lvl="1">
              <a:spcBef>
                <a:spcPts val="0"/>
              </a:spcBef>
              <a:buSzPts val="4800"/>
              <a:buNone/>
              <a:defRPr sz="4800"/>
            </a:lvl2pPr>
            <a:lvl3pPr lvl="2">
              <a:spcBef>
                <a:spcPts val="0"/>
              </a:spcBef>
              <a:buSzPts val="4800"/>
              <a:buNone/>
              <a:defRPr sz="4800"/>
            </a:lvl3pPr>
            <a:lvl4pPr lvl="3">
              <a:spcBef>
                <a:spcPts val="0"/>
              </a:spcBef>
              <a:buSzPts val="4800"/>
              <a:buNone/>
              <a:defRPr sz="4800"/>
            </a:lvl4pPr>
            <a:lvl5pPr lvl="4">
              <a:spcBef>
                <a:spcPts val="0"/>
              </a:spcBef>
              <a:buSzPts val="4800"/>
              <a:buNone/>
              <a:defRPr sz="4800"/>
            </a:lvl5pPr>
            <a:lvl6pPr lvl="5">
              <a:spcBef>
                <a:spcPts val="0"/>
              </a:spcBef>
              <a:buSzPts val="4800"/>
              <a:buNone/>
              <a:defRPr sz="4800"/>
            </a:lvl6pPr>
            <a:lvl7pPr lvl="6">
              <a:spcBef>
                <a:spcPts val="0"/>
              </a:spcBef>
              <a:buSzPts val="4800"/>
              <a:buNone/>
              <a:defRPr sz="4800"/>
            </a:lvl7pPr>
            <a:lvl8pPr lvl="7">
              <a:spcBef>
                <a:spcPts val="0"/>
              </a:spcBef>
              <a:buSzPts val="4800"/>
              <a:buNone/>
              <a:defRPr sz="4800"/>
            </a:lvl8pPr>
            <a:lvl9pPr lvl="8">
              <a:spcBef>
                <a:spcPts val="0"/>
              </a:spcBef>
              <a:buSzPts val="4800"/>
              <a:buNone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ts val="4200"/>
              <a:buNone/>
              <a:defRPr sz="4200"/>
            </a:lvl1pPr>
            <a:lvl2pPr lvl="1" algn="ctr">
              <a:spcBef>
                <a:spcPts val="0"/>
              </a:spcBef>
              <a:buSzPts val="4200"/>
              <a:buNone/>
              <a:defRPr sz="4200"/>
            </a:lvl2pPr>
            <a:lvl3pPr lvl="2" algn="ctr">
              <a:spcBef>
                <a:spcPts val="0"/>
              </a:spcBef>
              <a:buSzPts val="4200"/>
              <a:buNone/>
              <a:defRPr sz="4200"/>
            </a:lvl3pPr>
            <a:lvl4pPr lvl="3" algn="ctr">
              <a:spcBef>
                <a:spcPts val="0"/>
              </a:spcBef>
              <a:buSzPts val="4200"/>
              <a:buNone/>
              <a:defRPr sz="4200"/>
            </a:lvl4pPr>
            <a:lvl5pPr lvl="4" algn="ctr">
              <a:spcBef>
                <a:spcPts val="0"/>
              </a:spcBef>
              <a:buSzPts val="4200"/>
              <a:buNone/>
              <a:defRPr sz="4200"/>
            </a:lvl5pPr>
            <a:lvl6pPr lvl="5" algn="ctr">
              <a:spcBef>
                <a:spcPts val="0"/>
              </a:spcBef>
              <a:buSzPts val="4200"/>
              <a:buNone/>
              <a:defRPr sz="4200"/>
            </a:lvl6pPr>
            <a:lvl7pPr lvl="6" algn="ctr">
              <a:spcBef>
                <a:spcPts val="0"/>
              </a:spcBef>
              <a:buSzPts val="4200"/>
              <a:buNone/>
              <a:defRPr sz="4200"/>
            </a:lvl7pPr>
            <a:lvl8pPr lvl="7" algn="ctr">
              <a:spcBef>
                <a:spcPts val="0"/>
              </a:spcBef>
              <a:buSzPts val="4200"/>
              <a:buNone/>
              <a:defRPr sz="4200"/>
            </a:lvl8pPr>
            <a:lvl9pPr lvl="8" algn="ctr">
              <a:spcBef>
                <a:spcPts val="0"/>
              </a:spcBef>
              <a:buSzPts val="4200"/>
              <a:buNone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ru" sz="1000">
                <a:solidFill>
                  <a:schemeClr val="lt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0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1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9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6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2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4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3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6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5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7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8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1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9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5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9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47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44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46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8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45.jp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4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42.jpg"/><Relationship Id="rId4" Type="http://schemas.openxmlformats.org/officeDocument/2006/relationships/image" Target="../media/image32.png"/><Relationship Id="rId10" Type="http://schemas.openxmlformats.org/officeDocument/2006/relationships/image" Target="../media/image40.png"/><Relationship Id="rId9" Type="http://schemas.openxmlformats.org/officeDocument/2006/relationships/image" Target="../media/image43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50.jp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54.jp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48.jp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53.jp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51.jpg"/><Relationship Id="rId4" Type="http://schemas.openxmlformats.org/officeDocument/2006/relationships/hyperlink" Target="http://homelessday.ru" TargetMode="External"/><Relationship Id="rId5" Type="http://schemas.openxmlformats.org/officeDocument/2006/relationships/hyperlink" Target="http://homelessday.ru" TargetMode="Externa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52.jp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49.jp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55.jp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5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56.jp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59.jp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58.jp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61.jp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62.jp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60.jp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63.jp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6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jpg"/><Relationship Id="rId4" Type="http://schemas.openxmlformats.org/officeDocument/2006/relationships/hyperlink" Target="https://takiedela.ru/homeless/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/>
        </p:nvSpPr>
        <p:spPr>
          <a:xfrm>
            <a:off x="4028500" y="1999425"/>
            <a:ext cx="4281300" cy="706200"/>
          </a:xfrm>
          <a:prstGeom prst="rect">
            <a:avLst/>
          </a:prstGeom>
          <a:solidFill>
            <a:srgbClr val="302F2C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5" name="Shape 55"/>
          <p:cNvSpPr/>
          <p:nvPr/>
        </p:nvSpPr>
        <p:spPr>
          <a:xfrm>
            <a:off x="773000" y="1999425"/>
            <a:ext cx="3255300" cy="706200"/>
          </a:xfrm>
          <a:prstGeom prst="rect">
            <a:avLst/>
          </a:prstGeom>
          <a:solidFill>
            <a:srgbClr val="E65639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6" name="Shape 56"/>
          <p:cNvSpPr/>
          <p:nvPr/>
        </p:nvSpPr>
        <p:spPr>
          <a:xfrm>
            <a:off x="3734950" y="1999425"/>
            <a:ext cx="379200" cy="706200"/>
          </a:xfrm>
          <a:prstGeom prst="parallelogram">
            <a:avLst>
              <a:gd fmla="val 25000" name="adj"/>
            </a:avLst>
          </a:prstGeom>
          <a:solidFill>
            <a:srgbClr val="E65639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7" name="Shape 57"/>
          <p:cNvSpPr txBox="1"/>
          <p:nvPr>
            <p:ph type="ctrTitle"/>
          </p:nvPr>
        </p:nvSpPr>
        <p:spPr>
          <a:xfrm>
            <a:off x="311700" y="1946375"/>
            <a:ext cx="8520600" cy="7062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ru" sz="3400"/>
              <a:t>Ч</a:t>
            </a:r>
            <a:r>
              <a:rPr b="1" lang="ru" sz="3400"/>
              <a:t>то</a:t>
            </a:r>
            <a:r>
              <a:rPr b="1" lang="ru" sz="3400"/>
              <a:t> та</a:t>
            </a:r>
            <a:r>
              <a:rPr b="1" lang="ru" sz="3400"/>
              <a:t>кое</a:t>
            </a:r>
            <a:r>
              <a:rPr b="1" lang="ru" sz="3400"/>
              <a:t>     «Такие Дела»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/>
        </p:nvSpPr>
        <p:spPr>
          <a:xfrm>
            <a:off x="3333383" y="1707675"/>
            <a:ext cx="2466000" cy="437400"/>
          </a:xfrm>
          <a:prstGeom prst="rect">
            <a:avLst/>
          </a:prstGeom>
          <a:solidFill>
            <a:srgbClr val="BF9000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2" name="Shape 122"/>
          <p:cNvSpPr/>
          <p:nvPr/>
        </p:nvSpPr>
        <p:spPr>
          <a:xfrm>
            <a:off x="742427" y="2247292"/>
            <a:ext cx="7733400" cy="623700"/>
          </a:xfrm>
          <a:prstGeom prst="rect">
            <a:avLst/>
          </a:prstGeom>
          <a:solidFill>
            <a:srgbClr val="302F2C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3" name="Shape 123"/>
          <p:cNvSpPr txBox="1"/>
          <p:nvPr>
            <p:ph type="ctrTitle"/>
          </p:nvPr>
        </p:nvSpPr>
        <p:spPr>
          <a:xfrm>
            <a:off x="311700" y="2761725"/>
            <a:ext cx="8520600" cy="1878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3600">
                <a:latin typeface="Georgia"/>
                <a:ea typeface="Georgia"/>
                <a:cs typeface="Georgia"/>
                <a:sym typeface="Georgia"/>
              </a:rPr>
              <a:t>Март 2016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ru" sz="4400">
                <a:latin typeface="Georgia"/>
                <a:ea typeface="Georgia"/>
                <a:cs typeface="Georgia"/>
                <a:sym typeface="Georgia"/>
              </a:rPr>
              <a:t>П</a:t>
            </a:r>
            <a:r>
              <a:rPr b="1" lang="ru" sz="4400">
                <a:latin typeface="Georgia"/>
                <a:ea typeface="Georgia"/>
                <a:cs typeface="Georgia"/>
                <a:sym typeface="Georgia"/>
              </a:rPr>
              <a:t>анихида по бездомным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/>
        </p:nvSpPr>
        <p:spPr>
          <a:xfrm>
            <a:off x="1147550" y="2076509"/>
            <a:ext cx="6858000" cy="662700"/>
          </a:xfrm>
          <a:prstGeom prst="rect">
            <a:avLst/>
          </a:prstGeom>
          <a:solidFill>
            <a:srgbClr val="302F2C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9" name="Shape 129"/>
          <p:cNvSpPr txBox="1"/>
          <p:nvPr>
            <p:ph type="ctrTitle"/>
          </p:nvPr>
        </p:nvSpPr>
        <p:spPr>
          <a:xfrm>
            <a:off x="311700" y="2725434"/>
            <a:ext cx="8520600" cy="1128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ru" sz="4800">
                <a:latin typeface="Georgia"/>
                <a:ea typeface="Georgia"/>
                <a:cs typeface="Georgia"/>
                <a:sym typeface="Georgia"/>
              </a:rPr>
              <a:t>Что можем сделать?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/>
        </p:nvSpPr>
        <p:spPr>
          <a:xfrm>
            <a:off x="1248900" y="2279656"/>
            <a:ext cx="6646200" cy="502200"/>
          </a:xfrm>
          <a:prstGeom prst="rect">
            <a:avLst/>
          </a:prstGeom>
          <a:solidFill>
            <a:srgbClr val="302F2C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5" name="Shape 135"/>
          <p:cNvSpPr txBox="1"/>
          <p:nvPr>
            <p:ph type="ctrTitle"/>
          </p:nvPr>
        </p:nvSpPr>
        <p:spPr>
          <a:xfrm>
            <a:off x="1069900" y="2718775"/>
            <a:ext cx="6942600" cy="1605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ru" sz="3600">
                <a:latin typeface="Georgia"/>
                <a:ea typeface="Georgia"/>
                <a:cs typeface="Georgia"/>
                <a:sym typeface="Georgia"/>
              </a:rPr>
              <a:t>Некрологи по бездомным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/>
        </p:nvSpPr>
        <p:spPr>
          <a:xfrm>
            <a:off x="2239411" y="1701900"/>
            <a:ext cx="4672200" cy="655800"/>
          </a:xfrm>
          <a:prstGeom prst="rect">
            <a:avLst/>
          </a:prstGeom>
          <a:solidFill>
            <a:srgbClr val="302F2C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1" name="Shape 141"/>
          <p:cNvSpPr txBox="1"/>
          <p:nvPr>
            <p:ph type="ctrTitle"/>
          </p:nvPr>
        </p:nvSpPr>
        <p:spPr>
          <a:xfrm>
            <a:off x="311700" y="2896350"/>
            <a:ext cx="8520600" cy="1128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4800">
                <a:latin typeface="Georgia"/>
                <a:ea typeface="Georgia"/>
                <a:cs typeface="Georgia"/>
                <a:sym typeface="Georgia"/>
              </a:rPr>
              <a:t>Не получилось</a:t>
            </a:r>
          </a:p>
          <a:p>
            <a:pPr lvl="0" rtl="0">
              <a:spcBef>
                <a:spcPts val="0"/>
              </a:spcBef>
              <a:buNone/>
            </a:pPr>
            <a:r>
              <a:rPr lang="ru" sz="3600">
                <a:latin typeface="Georgia"/>
                <a:ea typeface="Georgia"/>
                <a:cs typeface="Georgia"/>
                <a:sym typeface="Georgia"/>
              </a:rPr>
              <a:t>(недостаточно данных)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/>
        </p:nvSpPr>
        <p:spPr>
          <a:xfrm>
            <a:off x="2226800" y="1912013"/>
            <a:ext cx="4726800" cy="531000"/>
          </a:xfrm>
          <a:prstGeom prst="rect">
            <a:avLst/>
          </a:prstGeom>
          <a:solidFill>
            <a:srgbClr val="BF9000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7" name="Shape 147"/>
          <p:cNvSpPr/>
          <p:nvPr/>
        </p:nvSpPr>
        <p:spPr>
          <a:xfrm>
            <a:off x="724050" y="2506288"/>
            <a:ext cx="7698300" cy="662700"/>
          </a:xfrm>
          <a:prstGeom prst="rect">
            <a:avLst/>
          </a:prstGeom>
          <a:solidFill>
            <a:srgbClr val="302F2C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8" name="Shape 148"/>
          <p:cNvSpPr txBox="1"/>
          <p:nvPr>
            <p:ph type="ctrTitle"/>
          </p:nvPr>
        </p:nvSpPr>
        <p:spPr>
          <a:xfrm>
            <a:off x="311700" y="3023288"/>
            <a:ext cx="8520600" cy="2082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3600">
                <a:latin typeface="Georgia"/>
                <a:ea typeface="Georgia"/>
                <a:cs typeface="Georgia"/>
                <a:sym typeface="Georgia"/>
              </a:rPr>
              <a:t>Не можем получить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ru" sz="4800">
                <a:latin typeface="Georgia"/>
                <a:ea typeface="Georgia"/>
                <a:cs typeface="Georgia"/>
                <a:sym typeface="Georgia"/>
              </a:rPr>
              <a:t>визуальный материал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/>
        </p:nvSpPr>
        <p:spPr>
          <a:xfrm>
            <a:off x="2267784" y="1912013"/>
            <a:ext cx="4590300" cy="531000"/>
          </a:xfrm>
          <a:prstGeom prst="rect">
            <a:avLst/>
          </a:prstGeom>
          <a:solidFill>
            <a:srgbClr val="302F2C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4" name="Shape 154"/>
          <p:cNvSpPr/>
          <p:nvPr/>
        </p:nvSpPr>
        <p:spPr>
          <a:xfrm>
            <a:off x="2008225" y="2506288"/>
            <a:ext cx="5163900" cy="662700"/>
          </a:xfrm>
          <a:prstGeom prst="rect">
            <a:avLst/>
          </a:prstGeom>
          <a:solidFill>
            <a:srgbClr val="BF9000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5" name="Shape 155"/>
          <p:cNvSpPr txBox="1"/>
          <p:nvPr>
            <p:ph type="ctrTitle"/>
          </p:nvPr>
        </p:nvSpPr>
        <p:spPr>
          <a:xfrm>
            <a:off x="311700" y="3023288"/>
            <a:ext cx="8520600" cy="2082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3600">
                <a:latin typeface="Georgia"/>
                <a:ea typeface="Georgia"/>
                <a:cs typeface="Georgia"/>
                <a:sym typeface="Georgia"/>
              </a:rPr>
              <a:t>Но можем получить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ru" sz="4800">
                <a:latin typeface="Georgia"/>
                <a:ea typeface="Georgia"/>
                <a:cs typeface="Georgia"/>
                <a:sym typeface="Georgia"/>
              </a:rPr>
              <a:t>воспоминания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/>
        </p:nvSpPr>
        <p:spPr>
          <a:xfrm>
            <a:off x="1215850" y="2172150"/>
            <a:ext cx="4132500" cy="540300"/>
          </a:xfrm>
          <a:prstGeom prst="rect">
            <a:avLst/>
          </a:prstGeom>
          <a:solidFill>
            <a:srgbClr val="302F2C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1" name="Shape 161"/>
          <p:cNvSpPr/>
          <p:nvPr/>
        </p:nvSpPr>
        <p:spPr>
          <a:xfrm rot="10800000">
            <a:off x="5280974" y="2172150"/>
            <a:ext cx="2574300" cy="540300"/>
          </a:xfrm>
          <a:prstGeom prst="rect">
            <a:avLst/>
          </a:prstGeom>
          <a:solidFill>
            <a:srgbClr val="BF9000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2" name="Shape 162"/>
          <p:cNvSpPr/>
          <p:nvPr/>
        </p:nvSpPr>
        <p:spPr>
          <a:xfrm rot="10800000">
            <a:off x="5167957" y="2179060"/>
            <a:ext cx="379200" cy="533400"/>
          </a:xfrm>
          <a:prstGeom prst="parallelogram">
            <a:avLst>
              <a:gd fmla="val 25000" name="adj"/>
            </a:avLst>
          </a:prstGeom>
          <a:solidFill>
            <a:srgbClr val="BF9000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3" name="Shape 163"/>
          <p:cNvSpPr txBox="1"/>
          <p:nvPr>
            <p:ph type="ctrTitle"/>
          </p:nvPr>
        </p:nvSpPr>
        <p:spPr>
          <a:xfrm>
            <a:off x="257055" y="2718607"/>
            <a:ext cx="8520600" cy="513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ru" sz="3600">
                <a:latin typeface="Georgia"/>
                <a:ea typeface="Georgia"/>
                <a:cs typeface="Georgia"/>
                <a:sym typeface="Georgia"/>
              </a:rPr>
              <a:t>Решили делать  мультики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/>
          <p:nvPr>
            <p:ph type="ctrTitle"/>
          </p:nvPr>
        </p:nvSpPr>
        <p:spPr>
          <a:xfrm>
            <a:off x="311700" y="1038250"/>
            <a:ext cx="8520600" cy="750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ru" sz="3600">
                <a:latin typeface="Georgia"/>
                <a:ea typeface="Georgia"/>
                <a:cs typeface="Georgia"/>
                <a:sym typeface="Georgia"/>
              </a:rPr>
              <a:t>Что сделали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/>
        </p:nvSpPr>
        <p:spPr>
          <a:xfrm>
            <a:off x="3763700" y="2061965"/>
            <a:ext cx="3456300" cy="706200"/>
          </a:xfrm>
          <a:prstGeom prst="rect">
            <a:avLst/>
          </a:prstGeom>
          <a:solidFill>
            <a:srgbClr val="302F2C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4" name="Shape 174"/>
          <p:cNvSpPr/>
          <p:nvPr/>
        </p:nvSpPr>
        <p:spPr>
          <a:xfrm>
            <a:off x="2076525" y="2061965"/>
            <a:ext cx="1766100" cy="706200"/>
          </a:xfrm>
          <a:prstGeom prst="rect">
            <a:avLst/>
          </a:prstGeom>
          <a:solidFill>
            <a:srgbClr val="BF9000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5" name="Shape 175"/>
          <p:cNvSpPr/>
          <p:nvPr/>
        </p:nvSpPr>
        <p:spPr>
          <a:xfrm>
            <a:off x="3701403" y="2061965"/>
            <a:ext cx="379200" cy="706200"/>
          </a:xfrm>
          <a:prstGeom prst="parallelogram">
            <a:avLst>
              <a:gd fmla="val 25000" name="adj"/>
            </a:avLst>
          </a:prstGeom>
          <a:solidFill>
            <a:srgbClr val="BF9000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6" name="Shape 176"/>
          <p:cNvSpPr txBox="1"/>
          <p:nvPr>
            <p:ph type="ctrTitle"/>
          </p:nvPr>
        </p:nvSpPr>
        <p:spPr>
          <a:xfrm>
            <a:off x="339025" y="2610378"/>
            <a:ext cx="8520600" cy="2358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ru" sz="4800">
                <a:latin typeface="Georgia"/>
                <a:ea typeface="Georgia"/>
                <a:cs typeface="Georgia"/>
                <a:sym typeface="Georgia"/>
              </a:rPr>
              <a:t>Цели и задачи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/>
          <p:nvPr/>
        </p:nvSpPr>
        <p:spPr>
          <a:xfrm>
            <a:off x="2299000" y="1079236"/>
            <a:ext cx="5157000" cy="403500"/>
          </a:xfrm>
          <a:prstGeom prst="rect">
            <a:avLst/>
          </a:prstGeom>
          <a:solidFill>
            <a:srgbClr val="302F2C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2" name="Shape 182"/>
          <p:cNvSpPr/>
          <p:nvPr/>
        </p:nvSpPr>
        <p:spPr>
          <a:xfrm>
            <a:off x="2299000" y="1515031"/>
            <a:ext cx="2253900" cy="403500"/>
          </a:xfrm>
          <a:prstGeom prst="rect">
            <a:avLst/>
          </a:prstGeom>
          <a:solidFill>
            <a:srgbClr val="302F2C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3" name="Shape 183"/>
          <p:cNvSpPr/>
          <p:nvPr/>
        </p:nvSpPr>
        <p:spPr>
          <a:xfrm>
            <a:off x="2299000" y="2519775"/>
            <a:ext cx="5184300" cy="403500"/>
          </a:xfrm>
          <a:prstGeom prst="rect">
            <a:avLst/>
          </a:prstGeom>
          <a:solidFill>
            <a:srgbClr val="302F2C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4" name="Shape 184"/>
          <p:cNvSpPr/>
          <p:nvPr/>
        </p:nvSpPr>
        <p:spPr>
          <a:xfrm>
            <a:off x="2299000" y="2961575"/>
            <a:ext cx="4207500" cy="403500"/>
          </a:xfrm>
          <a:prstGeom prst="rect">
            <a:avLst/>
          </a:prstGeom>
          <a:solidFill>
            <a:srgbClr val="302F2C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5" name="Shape 185"/>
          <p:cNvSpPr/>
          <p:nvPr/>
        </p:nvSpPr>
        <p:spPr>
          <a:xfrm>
            <a:off x="2299000" y="3421700"/>
            <a:ext cx="2363100" cy="403500"/>
          </a:xfrm>
          <a:prstGeom prst="rect">
            <a:avLst/>
          </a:prstGeom>
          <a:solidFill>
            <a:srgbClr val="302F2C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6" name="Shape 186"/>
          <p:cNvSpPr txBox="1"/>
          <p:nvPr>
            <p:ph type="ctrTitle"/>
          </p:nvPr>
        </p:nvSpPr>
        <p:spPr>
          <a:xfrm>
            <a:off x="1760100" y="3483675"/>
            <a:ext cx="5900700" cy="3807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-406400" lvl="0" marL="457200" rtl="0" algn="l">
              <a:spcBef>
                <a:spcPts val="640"/>
              </a:spcBef>
              <a:buClr>
                <a:srgbClr val="FFFFFF"/>
              </a:buClr>
              <a:buSzPts val="2800"/>
              <a:buFont typeface="Georgia"/>
              <a:buChar char="•"/>
            </a:pPr>
            <a:r>
              <a:rPr lang="ru" sz="28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Повышение осведомлённости о бездомных</a:t>
            </a:r>
          </a:p>
          <a:p>
            <a:pPr lvl="0" rtl="0" algn="l">
              <a:spcBef>
                <a:spcPts val="640"/>
              </a:spcBef>
              <a:buNone/>
            </a:pPr>
            <a:r>
              <a:t/>
            </a:r>
            <a:endParaRPr sz="28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406400" lvl="0" marL="457200" rtl="0" algn="l">
              <a:spcBef>
                <a:spcPts val="640"/>
              </a:spcBef>
              <a:buClr>
                <a:srgbClr val="FFFFFF"/>
              </a:buClr>
              <a:buSzPts val="2800"/>
              <a:buFont typeface="Georgia"/>
              <a:buChar char="•"/>
            </a:pPr>
            <a:r>
              <a:rPr lang="ru" sz="28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Повышение уровня эмпатии к проблеме бездомности у пользователя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ctrTitle"/>
          </p:nvPr>
        </p:nvSpPr>
        <p:spPr>
          <a:xfrm>
            <a:off x="235500" y="2060506"/>
            <a:ext cx="8520600" cy="26532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ru" sz="3600"/>
              <a:t>Проект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ru" sz="3600"/>
              <a:t> благотворительного фонда </a:t>
            </a:r>
            <a:r>
              <a:rPr b="1" lang="ru" sz="4800"/>
              <a:t>«Нужна помощь»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/>
        </p:nvSpPr>
        <p:spPr>
          <a:xfrm>
            <a:off x="2185827" y="1947431"/>
            <a:ext cx="4827300" cy="706200"/>
          </a:xfrm>
          <a:prstGeom prst="rect">
            <a:avLst/>
          </a:prstGeom>
          <a:solidFill>
            <a:srgbClr val="BF9000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2" name="Shape 192"/>
          <p:cNvSpPr txBox="1"/>
          <p:nvPr>
            <p:ph type="ctrTitle"/>
          </p:nvPr>
        </p:nvSpPr>
        <p:spPr>
          <a:xfrm>
            <a:off x="311700" y="2489003"/>
            <a:ext cx="8520600" cy="2358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ru" sz="4800">
                <a:latin typeface="Georgia"/>
                <a:ea typeface="Georgia"/>
                <a:cs typeface="Georgia"/>
                <a:sym typeface="Georgia"/>
              </a:rPr>
              <a:t>Ограничения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/>
          <p:nvPr/>
        </p:nvSpPr>
        <p:spPr>
          <a:xfrm>
            <a:off x="792366" y="2137986"/>
            <a:ext cx="5616000" cy="540300"/>
          </a:xfrm>
          <a:prstGeom prst="rect">
            <a:avLst/>
          </a:prstGeom>
          <a:solidFill>
            <a:srgbClr val="302F2C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8" name="Shape 198"/>
          <p:cNvSpPr/>
          <p:nvPr/>
        </p:nvSpPr>
        <p:spPr>
          <a:xfrm rot="10800000">
            <a:off x="6341067" y="2137986"/>
            <a:ext cx="1999200" cy="540300"/>
          </a:xfrm>
          <a:prstGeom prst="rect">
            <a:avLst/>
          </a:prstGeom>
          <a:solidFill>
            <a:srgbClr val="BF9000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9" name="Shape 199"/>
          <p:cNvSpPr/>
          <p:nvPr/>
        </p:nvSpPr>
        <p:spPr>
          <a:xfrm rot="10800000">
            <a:off x="6227926" y="2144897"/>
            <a:ext cx="379200" cy="533400"/>
          </a:xfrm>
          <a:prstGeom prst="parallelogram">
            <a:avLst>
              <a:gd fmla="val 25000" name="adj"/>
            </a:avLst>
          </a:prstGeom>
          <a:solidFill>
            <a:srgbClr val="BF9000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0" name="Shape 200"/>
          <p:cNvSpPr txBox="1"/>
          <p:nvPr>
            <p:ph type="ctrTitle"/>
          </p:nvPr>
        </p:nvSpPr>
        <p:spPr>
          <a:xfrm>
            <a:off x="277547" y="2684443"/>
            <a:ext cx="8520600" cy="513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ru" sz="3600">
                <a:latin typeface="Georgia"/>
                <a:ea typeface="Georgia"/>
                <a:cs typeface="Georgia"/>
                <a:sym typeface="Georgia"/>
              </a:rPr>
              <a:t>Мы —</a:t>
            </a:r>
            <a:r>
              <a:rPr b="1" lang="ru" sz="3600">
                <a:latin typeface="Georgia"/>
                <a:ea typeface="Georgia"/>
                <a:cs typeface="Georgia"/>
                <a:sym typeface="Georgia"/>
              </a:rPr>
              <a:t> медиа, которое читают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/>
          <p:nvPr/>
        </p:nvSpPr>
        <p:spPr>
          <a:xfrm rot="10800000">
            <a:off x="1564252" y="2482651"/>
            <a:ext cx="5997300" cy="478200"/>
          </a:xfrm>
          <a:prstGeom prst="rect">
            <a:avLst/>
          </a:prstGeom>
          <a:solidFill>
            <a:srgbClr val="BF9000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6" name="Shape 206"/>
          <p:cNvSpPr txBox="1"/>
          <p:nvPr>
            <p:ph type="ctrTitle"/>
          </p:nvPr>
        </p:nvSpPr>
        <p:spPr>
          <a:xfrm>
            <a:off x="277547" y="2981350"/>
            <a:ext cx="8520600" cy="513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ru" sz="3600">
                <a:latin typeface="Georgia"/>
                <a:ea typeface="Georgia"/>
                <a:cs typeface="Georgia"/>
                <a:sym typeface="Georgia"/>
              </a:rPr>
              <a:t>заходят со смартфонов</a:t>
            </a:r>
          </a:p>
        </p:txBody>
      </p:sp>
      <p:sp>
        <p:nvSpPr>
          <p:cNvPr id="207" name="Shape 207"/>
          <p:cNvSpPr txBox="1"/>
          <p:nvPr/>
        </p:nvSpPr>
        <p:spPr>
          <a:xfrm>
            <a:off x="2561898" y="1032017"/>
            <a:ext cx="3951900" cy="12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ru" sz="12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6</a:t>
            </a:r>
            <a:r>
              <a:rPr b="1" lang="ru" sz="12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0</a:t>
            </a:r>
            <a:r>
              <a:rPr b="1" lang="ru" sz="12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%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/>
          <p:nvPr/>
        </p:nvSpPr>
        <p:spPr>
          <a:xfrm rot="10800000">
            <a:off x="928925" y="2531528"/>
            <a:ext cx="7247400" cy="478200"/>
          </a:xfrm>
          <a:prstGeom prst="rect">
            <a:avLst/>
          </a:prstGeom>
          <a:solidFill>
            <a:srgbClr val="302F2C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3" name="Shape 213"/>
          <p:cNvSpPr txBox="1"/>
          <p:nvPr>
            <p:ph type="ctrTitle"/>
          </p:nvPr>
        </p:nvSpPr>
        <p:spPr>
          <a:xfrm>
            <a:off x="277547" y="3030227"/>
            <a:ext cx="8520600" cy="513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 b="1" sz="3600">
              <a:latin typeface="Georgia"/>
              <a:ea typeface="Georgia"/>
              <a:cs typeface="Georgia"/>
              <a:sym typeface="Georgia"/>
            </a:endParaRPr>
          </a:p>
          <a:p>
            <a:pPr lvl="0" rtl="0">
              <a:spcBef>
                <a:spcPts val="0"/>
              </a:spcBef>
              <a:buNone/>
            </a:pPr>
            <a:r>
              <a:rPr b="1" lang="ru" sz="3600">
                <a:latin typeface="Georgia"/>
                <a:ea typeface="Georgia"/>
                <a:cs typeface="Georgia"/>
                <a:sym typeface="Georgia"/>
              </a:rPr>
              <a:t>время прочтения материала</a:t>
            </a:r>
          </a:p>
        </p:txBody>
      </p:sp>
      <p:sp>
        <p:nvSpPr>
          <p:cNvPr id="214" name="Shape 214"/>
          <p:cNvSpPr txBox="1"/>
          <p:nvPr/>
        </p:nvSpPr>
        <p:spPr>
          <a:xfrm>
            <a:off x="1853551" y="1045700"/>
            <a:ext cx="5436900" cy="12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ru" sz="12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4 мин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/>
          <p:nvPr/>
        </p:nvSpPr>
        <p:spPr>
          <a:xfrm>
            <a:off x="1998450" y="1796800"/>
            <a:ext cx="5184300" cy="403500"/>
          </a:xfrm>
          <a:prstGeom prst="rect">
            <a:avLst/>
          </a:prstGeom>
          <a:solidFill>
            <a:srgbClr val="302F2C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0" name="Shape 220"/>
          <p:cNvSpPr/>
          <p:nvPr/>
        </p:nvSpPr>
        <p:spPr>
          <a:xfrm>
            <a:off x="1998450" y="2238600"/>
            <a:ext cx="5146500" cy="403500"/>
          </a:xfrm>
          <a:prstGeom prst="rect">
            <a:avLst/>
          </a:prstGeom>
          <a:solidFill>
            <a:srgbClr val="BF9000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1" name="Shape 221"/>
          <p:cNvSpPr/>
          <p:nvPr/>
        </p:nvSpPr>
        <p:spPr>
          <a:xfrm>
            <a:off x="1998450" y="2698725"/>
            <a:ext cx="2045400" cy="403500"/>
          </a:xfrm>
          <a:prstGeom prst="rect">
            <a:avLst/>
          </a:prstGeom>
          <a:solidFill>
            <a:srgbClr val="302F2C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2" name="Shape 222"/>
          <p:cNvSpPr txBox="1"/>
          <p:nvPr>
            <p:ph type="ctrTitle"/>
          </p:nvPr>
        </p:nvSpPr>
        <p:spPr>
          <a:xfrm>
            <a:off x="1991619" y="2861372"/>
            <a:ext cx="5900700" cy="3399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lang="ru" sz="3000">
                <a:latin typeface="Georgia"/>
                <a:ea typeface="Georgia"/>
                <a:cs typeface="Georgia"/>
                <a:sym typeface="Georgia"/>
              </a:rPr>
              <a:t>Нам не нужен трупотрафик. </a:t>
            </a:r>
          </a:p>
          <a:p>
            <a:pPr lvl="0" rtl="0" algn="l">
              <a:spcBef>
                <a:spcPts val="0"/>
              </a:spcBef>
              <a:buNone/>
            </a:pPr>
            <a:r>
              <a:rPr lang="ru" sz="3000">
                <a:latin typeface="Georgia"/>
                <a:ea typeface="Georgia"/>
                <a:cs typeface="Georgia"/>
                <a:sym typeface="Georgia"/>
              </a:rPr>
              <a:t>Важен социальный эффект,</a:t>
            </a:r>
          </a:p>
          <a:p>
            <a:pPr lvl="0" rtl="0" algn="l">
              <a:spcBef>
                <a:spcPts val="0"/>
              </a:spcBef>
              <a:buNone/>
            </a:pPr>
            <a:r>
              <a:rPr lang="ru" sz="3000">
                <a:latin typeface="Georgia"/>
                <a:ea typeface="Georgia"/>
                <a:cs typeface="Georgia"/>
                <a:sym typeface="Georgia"/>
              </a:rPr>
              <a:t>а не охват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/>
          <p:nvPr/>
        </p:nvSpPr>
        <p:spPr>
          <a:xfrm>
            <a:off x="3606575" y="2158500"/>
            <a:ext cx="4159800" cy="491700"/>
          </a:xfrm>
          <a:prstGeom prst="rect">
            <a:avLst/>
          </a:prstGeom>
          <a:solidFill>
            <a:srgbClr val="302F2C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8" name="Shape 228"/>
          <p:cNvSpPr/>
          <p:nvPr/>
        </p:nvSpPr>
        <p:spPr>
          <a:xfrm>
            <a:off x="1454925" y="2158575"/>
            <a:ext cx="2192700" cy="491700"/>
          </a:xfrm>
          <a:prstGeom prst="rect">
            <a:avLst/>
          </a:prstGeom>
          <a:solidFill>
            <a:srgbClr val="BF9000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9" name="Shape 229"/>
          <p:cNvSpPr/>
          <p:nvPr/>
        </p:nvSpPr>
        <p:spPr>
          <a:xfrm>
            <a:off x="3396600" y="2158575"/>
            <a:ext cx="379200" cy="491700"/>
          </a:xfrm>
          <a:prstGeom prst="parallelogram">
            <a:avLst>
              <a:gd fmla="val 25000" name="adj"/>
            </a:avLst>
          </a:prstGeom>
          <a:solidFill>
            <a:srgbClr val="BF9000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0" name="Shape 230"/>
          <p:cNvSpPr txBox="1"/>
          <p:nvPr>
            <p:ph type="ctrTitle"/>
          </p:nvPr>
        </p:nvSpPr>
        <p:spPr>
          <a:xfrm>
            <a:off x="318533" y="2494259"/>
            <a:ext cx="8520600" cy="2358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ru" sz="3600">
                <a:latin typeface="Georgia"/>
                <a:ea typeface="Georgia"/>
                <a:cs typeface="Georgia"/>
                <a:sym typeface="Georgia"/>
              </a:rPr>
              <a:t>Поэтому мы сделали так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/>
          <p:nvPr/>
        </p:nvSpPr>
        <p:spPr>
          <a:xfrm>
            <a:off x="1359300" y="2322425"/>
            <a:ext cx="6386700" cy="553200"/>
          </a:xfrm>
          <a:prstGeom prst="rect">
            <a:avLst/>
          </a:prstGeom>
          <a:solidFill>
            <a:srgbClr val="302F2C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6" name="Shape 236"/>
          <p:cNvSpPr/>
          <p:nvPr/>
        </p:nvSpPr>
        <p:spPr>
          <a:xfrm>
            <a:off x="2827894" y="1728225"/>
            <a:ext cx="3435900" cy="553200"/>
          </a:xfrm>
          <a:prstGeom prst="rect">
            <a:avLst/>
          </a:prstGeom>
          <a:solidFill>
            <a:srgbClr val="BF9000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7" name="Shape 237"/>
          <p:cNvSpPr txBox="1"/>
          <p:nvPr>
            <p:ph type="ctrTitle"/>
          </p:nvPr>
        </p:nvSpPr>
        <p:spPr>
          <a:xfrm>
            <a:off x="311708" y="2671384"/>
            <a:ext cx="8520600" cy="2358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ru" sz="3600">
                <a:latin typeface="Georgia"/>
                <a:ea typeface="Georgia"/>
                <a:cs typeface="Georgia"/>
                <a:sym typeface="Georgia"/>
              </a:rPr>
              <a:t>Скроллинг — </a:t>
            </a:r>
          </a:p>
          <a:p>
            <a:pPr lvl="0" rtl="0">
              <a:spcBef>
                <a:spcPts val="0"/>
              </a:spcBef>
              <a:buNone/>
            </a:pPr>
            <a:r>
              <a:rPr lang="ru" sz="3600">
                <a:latin typeface="Georgia"/>
                <a:ea typeface="Georgia"/>
                <a:cs typeface="Georgia"/>
                <a:sym typeface="Georgia"/>
              </a:rPr>
              <a:t>привычная механика для ТД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/>
          <p:nvPr/>
        </p:nvSpPr>
        <p:spPr>
          <a:xfrm>
            <a:off x="4861275" y="2103850"/>
            <a:ext cx="2001300" cy="655800"/>
          </a:xfrm>
          <a:prstGeom prst="rect">
            <a:avLst/>
          </a:prstGeom>
          <a:solidFill>
            <a:srgbClr val="302F2C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3" name="Shape 243"/>
          <p:cNvSpPr/>
          <p:nvPr/>
        </p:nvSpPr>
        <p:spPr>
          <a:xfrm>
            <a:off x="1975576" y="2103856"/>
            <a:ext cx="2885700" cy="655800"/>
          </a:xfrm>
          <a:prstGeom prst="rect">
            <a:avLst/>
          </a:prstGeom>
          <a:solidFill>
            <a:srgbClr val="BF9000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4" name="Shape 244"/>
          <p:cNvSpPr txBox="1"/>
          <p:nvPr>
            <p:ph type="ctrTitle"/>
          </p:nvPr>
        </p:nvSpPr>
        <p:spPr>
          <a:xfrm>
            <a:off x="145647" y="2616740"/>
            <a:ext cx="8520600" cy="2358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ru" sz="4800">
                <a:latin typeface="Georgia"/>
                <a:ea typeface="Georgia"/>
                <a:cs typeface="Georgia"/>
                <a:sym typeface="Georgia"/>
              </a:rPr>
              <a:t>Мобайл  </a:t>
            </a:r>
            <a:r>
              <a:rPr lang="ru" sz="4800">
                <a:latin typeface="Georgia"/>
                <a:ea typeface="Georgia"/>
                <a:cs typeface="Georgia"/>
                <a:sym typeface="Georgia"/>
              </a:rPr>
              <a:t>фёрст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/>
          <p:nvPr/>
        </p:nvSpPr>
        <p:spPr>
          <a:xfrm>
            <a:off x="1359300" y="2322425"/>
            <a:ext cx="6386700" cy="553200"/>
          </a:xfrm>
          <a:prstGeom prst="rect">
            <a:avLst/>
          </a:prstGeom>
          <a:solidFill>
            <a:srgbClr val="302F2C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0" name="Shape 250"/>
          <p:cNvSpPr/>
          <p:nvPr/>
        </p:nvSpPr>
        <p:spPr>
          <a:xfrm>
            <a:off x="2980300" y="1728225"/>
            <a:ext cx="3169500" cy="553200"/>
          </a:xfrm>
          <a:prstGeom prst="rect">
            <a:avLst/>
          </a:prstGeom>
          <a:solidFill>
            <a:srgbClr val="BF9000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1" name="Shape 251"/>
          <p:cNvSpPr txBox="1"/>
          <p:nvPr>
            <p:ph type="ctrTitle"/>
          </p:nvPr>
        </p:nvSpPr>
        <p:spPr>
          <a:xfrm>
            <a:off x="311708" y="2671384"/>
            <a:ext cx="8520600" cy="2358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ru" sz="3600">
                <a:latin typeface="Georgia"/>
                <a:ea typeface="Georgia"/>
                <a:cs typeface="Georgia"/>
                <a:sym typeface="Georgia"/>
              </a:rPr>
              <a:t>До 4 минут</a:t>
            </a:r>
          </a:p>
          <a:p>
            <a:pPr lvl="0" rtl="0">
              <a:spcBef>
                <a:spcPts val="0"/>
              </a:spcBef>
              <a:buNone/>
            </a:pPr>
            <a:r>
              <a:rPr lang="ru" sz="3600">
                <a:latin typeface="Georgia"/>
                <a:ea typeface="Georgia"/>
                <a:cs typeface="Georgia"/>
                <a:sym typeface="Georgia"/>
              </a:rPr>
              <a:t>на прочтение одной истории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/>
          <p:nvPr/>
        </p:nvSpPr>
        <p:spPr>
          <a:xfrm>
            <a:off x="2151675" y="2322425"/>
            <a:ext cx="4856700" cy="553200"/>
          </a:xfrm>
          <a:prstGeom prst="rect">
            <a:avLst/>
          </a:prstGeom>
          <a:solidFill>
            <a:srgbClr val="302F2C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7" name="Shape 257"/>
          <p:cNvSpPr/>
          <p:nvPr/>
        </p:nvSpPr>
        <p:spPr>
          <a:xfrm>
            <a:off x="1195375" y="1728225"/>
            <a:ext cx="6735000" cy="553200"/>
          </a:xfrm>
          <a:prstGeom prst="rect">
            <a:avLst/>
          </a:prstGeom>
          <a:solidFill>
            <a:srgbClr val="BF9000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8" name="Shape 258"/>
          <p:cNvSpPr txBox="1"/>
          <p:nvPr>
            <p:ph type="ctrTitle"/>
          </p:nvPr>
        </p:nvSpPr>
        <p:spPr>
          <a:xfrm>
            <a:off x="311708" y="2671384"/>
            <a:ext cx="8520600" cy="2358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ru" sz="3600">
                <a:latin typeface="Georgia"/>
                <a:ea typeface="Georgia"/>
                <a:cs typeface="Georgia"/>
                <a:sym typeface="Georgia"/>
              </a:rPr>
              <a:t>Вызвать эмпатию важнее,</a:t>
            </a:r>
          </a:p>
          <a:p>
            <a:pPr lvl="0" rtl="0">
              <a:spcBef>
                <a:spcPts val="0"/>
              </a:spcBef>
              <a:buNone/>
            </a:pPr>
            <a:r>
              <a:rPr lang="ru" sz="3600">
                <a:latin typeface="Georgia"/>
                <a:ea typeface="Georgia"/>
                <a:cs typeface="Georgia"/>
                <a:sym typeface="Georgia"/>
              </a:rPr>
              <a:t>чем загнать в проект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/>
        </p:nvSpPr>
        <p:spPr>
          <a:xfrm>
            <a:off x="3067875" y="1233850"/>
            <a:ext cx="2975100" cy="646800"/>
          </a:xfrm>
          <a:prstGeom prst="rect">
            <a:avLst/>
          </a:prstGeom>
          <a:solidFill>
            <a:srgbClr val="E65639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8" name="Shape 68"/>
          <p:cNvSpPr/>
          <p:nvPr/>
        </p:nvSpPr>
        <p:spPr>
          <a:xfrm>
            <a:off x="2058875" y="1977125"/>
            <a:ext cx="5039400" cy="459900"/>
          </a:xfrm>
          <a:prstGeom prst="rect">
            <a:avLst/>
          </a:prstGeom>
          <a:solidFill>
            <a:srgbClr val="302F2C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9" name="Shape 69"/>
          <p:cNvSpPr/>
          <p:nvPr/>
        </p:nvSpPr>
        <p:spPr>
          <a:xfrm>
            <a:off x="1895375" y="2517950"/>
            <a:ext cx="5299500" cy="505500"/>
          </a:xfrm>
          <a:prstGeom prst="rect">
            <a:avLst/>
          </a:prstGeom>
          <a:solidFill>
            <a:srgbClr val="302F2C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0" name="Shape 70"/>
          <p:cNvSpPr/>
          <p:nvPr/>
        </p:nvSpPr>
        <p:spPr>
          <a:xfrm>
            <a:off x="2891350" y="3066225"/>
            <a:ext cx="3389400" cy="505500"/>
          </a:xfrm>
          <a:prstGeom prst="rect">
            <a:avLst/>
          </a:prstGeom>
          <a:solidFill>
            <a:srgbClr val="302F2C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1" name="Shape 71"/>
          <p:cNvSpPr txBox="1"/>
          <p:nvPr>
            <p:ph type="ctrTitle"/>
          </p:nvPr>
        </p:nvSpPr>
        <p:spPr>
          <a:xfrm>
            <a:off x="311700" y="693975"/>
            <a:ext cx="8520600" cy="33393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ru" sz="4800"/>
              <a:t>Говорим 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ru" sz="3600"/>
              <a:t>о социальной жизни, благотворительности, филантропии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/>
          <p:nvPr/>
        </p:nvSpPr>
        <p:spPr>
          <a:xfrm>
            <a:off x="2336075" y="1530825"/>
            <a:ext cx="4487700" cy="553200"/>
          </a:xfrm>
          <a:prstGeom prst="rect">
            <a:avLst/>
          </a:prstGeom>
          <a:solidFill>
            <a:srgbClr val="BF9000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4" name="Shape 264"/>
          <p:cNvSpPr/>
          <p:nvPr/>
        </p:nvSpPr>
        <p:spPr>
          <a:xfrm>
            <a:off x="582726" y="2295150"/>
            <a:ext cx="7935000" cy="553200"/>
          </a:xfrm>
          <a:prstGeom prst="rect">
            <a:avLst/>
          </a:prstGeom>
          <a:solidFill>
            <a:srgbClr val="302F2C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5" name="Shape 265"/>
          <p:cNvSpPr txBox="1"/>
          <p:nvPr>
            <p:ph type="ctrTitle"/>
          </p:nvPr>
        </p:nvSpPr>
        <p:spPr>
          <a:xfrm>
            <a:off x="311700" y="2794799"/>
            <a:ext cx="8520600" cy="1674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4800">
                <a:latin typeface="Georgia"/>
                <a:ea typeface="Georgia"/>
                <a:cs typeface="Georgia"/>
                <a:sym typeface="Georgia"/>
              </a:rPr>
              <a:t>А как замерить </a:t>
            </a:r>
            <a:r>
              <a:rPr b="1" lang="ru" sz="4800">
                <a:latin typeface="Georgia"/>
                <a:ea typeface="Georgia"/>
                <a:cs typeface="Georgia"/>
                <a:sym typeface="Georgia"/>
              </a:rPr>
              <a:t>эмпатический эффект?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/>
          <p:nvPr/>
        </p:nvSpPr>
        <p:spPr>
          <a:xfrm>
            <a:off x="2172175" y="2349750"/>
            <a:ext cx="3565500" cy="45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1" name="Shape 271"/>
          <p:cNvSpPr/>
          <p:nvPr/>
        </p:nvSpPr>
        <p:spPr>
          <a:xfrm>
            <a:off x="2172175" y="2806950"/>
            <a:ext cx="4152900" cy="505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2" name="Shape 272"/>
          <p:cNvSpPr/>
          <p:nvPr/>
        </p:nvSpPr>
        <p:spPr>
          <a:xfrm>
            <a:off x="2172175" y="3269925"/>
            <a:ext cx="5211900" cy="423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3" name="Shape 273"/>
          <p:cNvSpPr/>
          <p:nvPr/>
        </p:nvSpPr>
        <p:spPr>
          <a:xfrm>
            <a:off x="2172175" y="3637025"/>
            <a:ext cx="2049300" cy="505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4" name="Shape 274"/>
          <p:cNvSpPr/>
          <p:nvPr/>
        </p:nvSpPr>
        <p:spPr>
          <a:xfrm>
            <a:off x="2172175" y="507750"/>
            <a:ext cx="4808700" cy="423600"/>
          </a:xfrm>
          <a:prstGeom prst="rect">
            <a:avLst/>
          </a:prstGeom>
          <a:solidFill>
            <a:srgbClr val="BF9000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5" name="Shape 275"/>
          <p:cNvSpPr/>
          <p:nvPr/>
        </p:nvSpPr>
        <p:spPr>
          <a:xfrm>
            <a:off x="2351900" y="992275"/>
            <a:ext cx="4485600" cy="423600"/>
          </a:xfrm>
          <a:prstGeom prst="rect">
            <a:avLst/>
          </a:prstGeom>
          <a:solidFill>
            <a:srgbClr val="BF9000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6" name="Shape 276"/>
          <p:cNvSpPr/>
          <p:nvPr/>
        </p:nvSpPr>
        <p:spPr>
          <a:xfrm>
            <a:off x="3019150" y="1468900"/>
            <a:ext cx="3039600" cy="423600"/>
          </a:xfrm>
          <a:prstGeom prst="rect">
            <a:avLst/>
          </a:prstGeom>
          <a:solidFill>
            <a:srgbClr val="BF9000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7" name="Shape 277"/>
          <p:cNvSpPr txBox="1"/>
          <p:nvPr>
            <p:ph type="ctrTitle"/>
          </p:nvPr>
        </p:nvSpPr>
        <p:spPr>
          <a:xfrm>
            <a:off x="1759950" y="4159875"/>
            <a:ext cx="5624100" cy="621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 sz="3000" u="sng">
              <a:latin typeface="Georgia"/>
              <a:ea typeface="Georgia"/>
              <a:cs typeface="Georgia"/>
              <a:sym typeface="Georgia"/>
            </a:endParaRPr>
          </a:p>
          <a:p>
            <a:pPr lvl="0">
              <a:spcBef>
                <a:spcPts val="0"/>
              </a:spcBef>
              <a:buNone/>
            </a:pPr>
            <a:r>
              <a:rPr b="1" lang="ru" sz="3000">
                <a:latin typeface="Georgia"/>
                <a:ea typeface="Georgia"/>
                <a:cs typeface="Georgia"/>
                <a:sym typeface="Georgia"/>
              </a:rPr>
              <a:t>Идеальное поведение, которое мы считаем эмпатичным: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3000">
              <a:latin typeface="Georgia"/>
              <a:ea typeface="Georgia"/>
              <a:cs typeface="Georgia"/>
              <a:sym typeface="Georgia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Font typeface="Georgia"/>
              <a:buChar char="●"/>
            </a:pPr>
            <a:r>
              <a:rPr lang="ru" sz="3000">
                <a:latin typeface="Georgia"/>
                <a:ea typeface="Georgia"/>
                <a:cs typeface="Georgia"/>
                <a:sym typeface="Georgia"/>
              </a:rPr>
              <a:t>Зашел на историю</a:t>
            </a: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Font typeface="Georgia"/>
              <a:buChar char="●"/>
            </a:pPr>
            <a:r>
              <a:rPr lang="ru" sz="3000">
                <a:latin typeface="Georgia"/>
                <a:ea typeface="Georgia"/>
                <a:cs typeface="Georgia"/>
                <a:sym typeface="Georgia"/>
              </a:rPr>
              <a:t>Просмотрел до конца</a:t>
            </a: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Font typeface="Georgia"/>
              <a:buChar char="●"/>
            </a:pPr>
            <a:r>
              <a:rPr lang="ru" sz="3000">
                <a:latin typeface="Georgia"/>
                <a:ea typeface="Georgia"/>
                <a:cs typeface="Georgia"/>
                <a:sym typeface="Georgia"/>
              </a:rPr>
              <a:t>Перешёл на вторую и далее</a:t>
            </a:r>
          </a:p>
          <a:p>
            <a:pPr indent="-419100" lvl="0" marL="457200" rtl="0" algn="l">
              <a:spcBef>
                <a:spcPts val="0"/>
              </a:spcBef>
              <a:buSzPts val="3000"/>
              <a:buFont typeface="Georgia"/>
              <a:buChar char="●"/>
            </a:pPr>
            <a:r>
              <a:rPr lang="ru" sz="3000">
                <a:latin typeface="Georgia"/>
                <a:ea typeface="Georgia"/>
                <a:cs typeface="Georgia"/>
                <a:sym typeface="Georgia"/>
              </a:rPr>
              <a:t>Расшарил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/>
          <p:nvPr/>
        </p:nvSpPr>
        <p:spPr>
          <a:xfrm>
            <a:off x="4009618" y="778699"/>
            <a:ext cx="1147500" cy="423600"/>
          </a:xfrm>
          <a:prstGeom prst="rect">
            <a:avLst/>
          </a:prstGeom>
          <a:solidFill>
            <a:srgbClr val="BF9000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3" name="Shape 283"/>
          <p:cNvSpPr txBox="1"/>
          <p:nvPr>
            <p:ph type="ctrTitle"/>
          </p:nvPr>
        </p:nvSpPr>
        <p:spPr>
          <a:xfrm>
            <a:off x="1073674" y="3422175"/>
            <a:ext cx="7127700" cy="6291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3000" u="sng">
              <a:latin typeface="Georgia"/>
              <a:ea typeface="Georgia"/>
              <a:cs typeface="Georgia"/>
              <a:sym typeface="Georgia"/>
            </a:endParaRPr>
          </a:p>
          <a:p>
            <a:pPr lvl="0" rtl="0">
              <a:spcBef>
                <a:spcPts val="0"/>
              </a:spcBef>
              <a:buNone/>
            </a:pPr>
            <a:r>
              <a:rPr b="1" lang="ru" sz="3000">
                <a:latin typeface="Georgia"/>
                <a:ea typeface="Georgia"/>
                <a:cs typeface="Georgia"/>
                <a:sym typeface="Georgia"/>
              </a:rPr>
              <a:t>KPI</a:t>
            </a:r>
            <a:r>
              <a:rPr b="1" lang="ru" sz="3000">
                <a:latin typeface="Georgia"/>
                <a:ea typeface="Georgia"/>
                <a:cs typeface="Georgia"/>
                <a:sym typeface="Georgia"/>
              </a:rPr>
              <a:t>: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3000">
              <a:latin typeface="Georgia"/>
              <a:ea typeface="Georgia"/>
              <a:cs typeface="Georgia"/>
              <a:sym typeface="Georgia"/>
            </a:endParaRPr>
          </a:p>
          <a:p>
            <a:pPr indent="-381000" lvl="0" marL="457200" rtl="0" algn="l">
              <a:spcBef>
                <a:spcPts val="640"/>
              </a:spcBef>
              <a:buSzPts val="2400"/>
              <a:buFont typeface="Georgia"/>
              <a:buChar char="●"/>
            </a:pPr>
            <a:r>
              <a:rPr b="1" lang="ru" sz="2400">
                <a:latin typeface="Georgia"/>
                <a:ea typeface="Georgia"/>
                <a:cs typeface="Georgia"/>
                <a:sym typeface="Georgia"/>
              </a:rPr>
              <a:t>80% доскроллов</a:t>
            </a:r>
            <a:r>
              <a:rPr lang="ru" sz="2400">
                <a:latin typeface="Georgia"/>
                <a:ea typeface="Georgia"/>
                <a:cs typeface="Georgia"/>
                <a:sym typeface="Georgia"/>
              </a:rPr>
              <a:t> до конца истории</a:t>
            </a:r>
          </a:p>
          <a:p>
            <a:pPr lvl="0" rtl="0" algn="l">
              <a:spcBef>
                <a:spcPts val="640"/>
              </a:spcBef>
              <a:buNone/>
            </a:pPr>
            <a:r>
              <a:rPr lang="ru" sz="600">
                <a:latin typeface="Georgia"/>
                <a:ea typeface="Georgia"/>
                <a:cs typeface="Georgia"/>
                <a:sym typeface="Georgia"/>
              </a:rPr>
              <a:t> </a:t>
            </a:r>
          </a:p>
          <a:p>
            <a:pPr indent="-381000" lvl="0" marL="457200" rtl="0" algn="l">
              <a:spcBef>
                <a:spcPts val="640"/>
              </a:spcBef>
              <a:buSzPts val="2400"/>
              <a:buFont typeface="Georgia"/>
              <a:buChar char="●"/>
            </a:pPr>
            <a:r>
              <a:rPr lang="ru" sz="2400">
                <a:latin typeface="Georgia"/>
                <a:ea typeface="Georgia"/>
                <a:cs typeface="Georgia"/>
                <a:sym typeface="Georgia"/>
              </a:rPr>
              <a:t>20 000 просмотров </a:t>
            </a:r>
            <a:r>
              <a:rPr b="1" lang="ru" sz="2400">
                <a:latin typeface="Georgia"/>
                <a:ea typeface="Georgia"/>
                <a:cs typeface="Georgia"/>
                <a:sym typeface="Georgia"/>
              </a:rPr>
              <a:t>двух и более</a:t>
            </a:r>
            <a:r>
              <a:rPr lang="ru" sz="2400">
                <a:latin typeface="Georgia"/>
                <a:ea typeface="Georgia"/>
                <a:cs typeface="Georgia"/>
                <a:sym typeface="Georgia"/>
              </a:rPr>
              <a:t> историй</a:t>
            </a:r>
          </a:p>
          <a:p>
            <a:pPr lvl="0" rtl="0" algn="l">
              <a:spcBef>
                <a:spcPts val="640"/>
              </a:spcBef>
              <a:buNone/>
            </a:pPr>
            <a:r>
              <a:t/>
            </a:r>
            <a:endParaRPr sz="600">
              <a:latin typeface="Georgia"/>
              <a:ea typeface="Georgia"/>
              <a:cs typeface="Georgia"/>
              <a:sym typeface="Georgia"/>
            </a:endParaRPr>
          </a:p>
          <a:p>
            <a:pPr indent="-381000" lvl="0" marL="457200" rtl="0" algn="l">
              <a:spcBef>
                <a:spcPts val="640"/>
              </a:spcBef>
              <a:buSzPts val="2400"/>
              <a:buFont typeface="Georgia"/>
              <a:buChar char="●"/>
            </a:pPr>
            <a:r>
              <a:rPr lang="ru" sz="2400">
                <a:latin typeface="Georgia"/>
                <a:ea typeface="Georgia"/>
                <a:cs typeface="Georgia"/>
                <a:sym typeface="Georgia"/>
              </a:rPr>
              <a:t>20 000* </a:t>
            </a:r>
            <a:r>
              <a:rPr b="1" lang="ru" sz="2400">
                <a:latin typeface="Georgia"/>
                <a:ea typeface="Georgia"/>
                <a:cs typeface="Georgia"/>
                <a:sym typeface="Georgia"/>
              </a:rPr>
              <a:t>расшаров</a:t>
            </a:r>
            <a:r>
              <a:rPr lang="ru" sz="2400">
                <a:latin typeface="Georgia"/>
                <a:ea typeface="Georgia"/>
                <a:cs typeface="Georgia"/>
                <a:sym typeface="Georgia"/>
              </a:rPr>
              <a:t> в соцсетях</a:t>
            </a:r>
          </a:p>
          <a:p>
            <a:pPr lvl="0" rtl="0" algn="l">
              <a:spcBef>
                <a:spcPts val="640"/>
              </a:spcBef>
              <a:buNone/>
            </a:pPr>
            <a:r>
              <a:t/>
            </a:r>
            <a:endParaRPr sz="600">
              <a:latin typeface="Georgia"/>
              <a:ea typeface="Georgia"/>
              <a:cs typeface="Georgia"/>
              <a:sym typeface="Georgia"/>
            </a:endParaRPr>
          </a:p>
          <a:p>
            <a:pPr indent="-381000" lvl="0" marL="457200" rtl="0" algn="l">
              <a:spcBef>
                <a:spcPts val="640"/>
              </a:spcBef>
              <a:buSzPts val="2400"/>
              <a:buFont typeface="Georgia"/>
              <a:buChar char="●"/>
            </a:pPr>
            <a:r>
              <a:rPr b="1" lang="ru" sz="2400">
                <a:latin typeface="Georgia"/>
                <a:ea typeface="Georgia"/>
                <a:cs typeface="Georgia"/>
                <a:sym typeface="Georgia"/>
              </a:rPr>
              <a:t>100 000 просмотров</a:t>
            </a:r>
            <a:r>
              <a:rPr lang="ru" sz="2400">
                <a:latin typeface="Georgia"/>
                <a:ea typeface="Georgia"/>
                <a:cs typeface="Georgia"/>
                <a:sym typeface="Georgia"/>
              </a:rPr>
              <a:t> историй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/>
          <p:nvPr/>
        </p:nvSpPr>
        <p:spPr>
          <a:xfrm>
            <a:off x="3114786" y="444001"/>
            <a:ext cx="2718600" cy="450900"/>
          </a:xfrm>
          <a:prstGeom prst="rect">
            <a:avLst/>
          </a:prstGeom>
          <a:solidFill>
            <a:srgbClr val="BF9000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9" name="Shape 289"/>
          <p:cNvSpPr txBox="1"/>
          <p:nvPr>
            <p:ph type="ctrTitle"/>
          </p:nvPr>
        </p:nvSpPr>
        <p:spPr>
          <a:xfrm>
            <a:off x="1080489" y="3456342"/>
            <a:ext cx="6884100" cy="6291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3000" u="sng">
              <a:latin typeface="Georgia"/>
              <a:ea typeface="Georgia"/>
              <a:cs typeface="Georgia"/>
              <a:sym typeface="Georgia"/>
            </a:endParaRPr>
          </a:p>
          <a:p>
            <a:pPr lvl="0" rtl="0">
              <a:spcBef>
                <a:spcPts val="0"/>
              </a:spcBef>
              <a:buNone/>
            </a:pPr>
            <a:r>
              <a:rPr b="1" lang="ru" sz="3000">
                <a:latin typeface="Georgia"/>
                <a:ea typeface="Georgia"/>
                <a:cs typeface="Georgia"/>
                <a:sym typeface="Georgia"/>
              </a:rPr>
              <a:t>Результаты</a:t>
            </a:r>
            <a:r>
              <a:rPr b="1" lang="ru" sz="3000">
                <a:latin typeface="Georgia"/>
                <a:ea typeface="Georgia"/>
                <a:cs typeface="Georgia"/>
                <a:sym typeface="Georgia"/>
              </a:rPr>
              <a:t>: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3000">
              <a:latin typeface="Georgia"/>
              <a:ea typeface="Georgia"/>
              <a:cs typeface="Georgia"/>
              <a:sym typeface="Georgia"/>
            </a:endParaRPr>
          </a:p>
          <a:p>
            <a:pPr indent="-381000" lvl="0" marL="457200" rtl="0" algn="l">
              <a:spcBef>
                <a:spcPts val="640"/>
              </a:spcBef>
              <a:buSzPts val="2400"/>
              <a:buFont typeface="Georgia"/>
              <a:buChar char="●"/>
            </a:pPr>
            <a:r>
              <a:rPr b="1" lang="ru" sz="2400">
                <a:latin typeface="Georgia"/>
                <a:ea typeface="Georgia"/>
                <a:cs typeface="Georgia"/>
                <a:sym typeface="Georgia"/>
              </a:rPr>
              <a:t>83% </a:t>
            </a:r>
            <a:r>
              <a:rPr lang="ru" sz="2400">
                <a:latin typeface="Georgia"/>
                <a:ea typeface="Georgia"/>
                <a:cs typeface="Georgia"/>
                <a:sym typeface="Georgia"/>
              </a:rPr>
              <a:t>доскроллов до конца истории (среднее с 4-ех историй)</a:t>
            </a:r>
          </a:p>
          <a:p>
            <a:pPr lvl="0" rtl="0" algn="l">
              <a:spcBef>
                <a:spcPts val="640"/>
              </a:spcBef>
              <a:buNone/>
            </a:pPr>
            <a:r>
              <a:rPr lang="ru" sz="600">
                <a:latin typeface="Georgia"/>
                <a:ea typeface="Georgia"/>
                <a:cs typeface="Georgia"/>
                <a:sym typeface="Georgia"/>
              </a:rPr>
              <a:t> </a:t>
            </a:r>
          </a:p>
          <a:p>
            <a:pPr indent="-381000" lvl="0" marL="457200" rtl="0" algn="l">
              <a:spcBef>
                <a:spcPts val="640"/>
              </a:spcBef>
              <a:buSzPts val="2400"/>
              <a:buFont typeface="Georgia"/>
              <a:buChar char="●"/>
            </a:pPr>
            <a:r>
              <a:rPr lang="ru" sz="2400">
                <a:latin typeface="Georgia"/>
                <a:ea typeface="Georgia"/>
                <a:cs typeface="Georgia"/>
                <a:sym typeface="Georgia"/>
              </a:rPr>
              <a:t>21 000 просмотров </a:t>
            </a:r>
            <a:r>
              <a:rPr b="1" lang="ru" sz="2400">
                <a:latin typeface="Georgia"/>
                <a:ea typeface="Georgia"/>
                <a:cs typeface="Georgia"/>
                <a:sym typeface="Georgia"/>
              </a:rPr>
              <a:t>двух и более</a:t>
            </a:r>
            <a:r>
              <a:rPr lang="ru" sz="2400">
                <a:latin typeface="Georgia"/>
                <a:ea typeface="Georgia"/>
                <a:cs typeface="Georgia"/>
                <a:sym typeface="Georgia"/>
              </a:rPr>
              <a:t> историй</a:t>
            </a:r>
          </a:p>
          <a:p>
            <a:pPr lvl="0" rtl="0" algn="l">
              <a:spcBef>
                <a:spcPts val="640"/>
              </a:spcBef>
              <a:buNone/>
            </a:pPr>
            <a:r>
              <a:t/>
            </a:r>
            <a:endParaRPr sz="600">
              <a:latin typeface="Georgia"/>
              <a:ea typeface="Georgia"/>
              <a:cs typeface="Georgia"/>
              <a:sym typeface="Georgia"/>
            </a:endParaRPr>
          </a:p>
          <a:p>
            <a:pPr indent="-381000" lvl="0" marL="457200" rtl="0" algn="l">
              <a:spcBef>
                <a:spcPts val="640"/>
              </a:spcBef>
              <a:buSzPts val="2400"/>
              <a:buFont typeface="Georgia"/>
              <a:buChar char="●"/>
            </a:pPr>
            <a:r>
              <a:rPr lang="ru" sz="2400">
                <a:latin typeface="Georgia"/>
                <a:ea typeface="Georgia"/>
                <a:cs typeface="Georgia"/>
                <a:sym typeface="Georgia"/>
              </a:rPr>
              <a:t>7 500+</a:t>
            </a:r>
            <a:r>
              <a:rPr lang="ru" sz="2400"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b="1" lang="ru" sz="2400">
                <a:latin typeface="Georgia"/>
                <a:ea typeface="Georgia"/>
                <a:cs typeface="Georgia"/>
                <a:sym typeface="Georgia"/>
              </a:rPr>
              <a:t>расшаров</a:t>
            </a:r>
            <a:r>
              <a:rPr lang="ru" sz="2400">
                <a:latin typeface="Georgia"/>
                <a:ea typeface="Georgia"/>
                <a:cs typeface="Georgia"/>
                <a:sym typeface="Georgia"/>
              </a:rPr>
              <a:t> в соцсетях</a:t>
            </a:r>
          </a:p>
          <a:p>
            <a:pPr lvl="0" rtl="0" algn="l">
              <a:spcBef>
                <a:spcPts val="640"/>
              </a:spcBef>
              <a:buNone/>
            </a:pPr>
            <a:r>
              <a:t/>
            </a:r>
            <a:endParaRPr sz="600">
              <a:latin typeface="Georgia"/>
              <a:ea typeface="Georgia"/>
              <a:cs typeface="Georgia"/>
              <a:sym typeface="Georgia"/>
            </a:endParaRPr>
          </a:p>
          <a:p>
            <a:pPr indent="-381000" lvl="0" marL="457200" rtl="0" algn="l">
              <a:spcBef>
                <a:spcPts val="640"/>
              </a:spcBef>
              <a:buSzPts val="2400"/>
              <a:buFont typeface="Georgia"/>
              <a:buChar char="●"/>
            </a:pPr>
            <a:r>
              <a:rPr b="1" lang="ru" sz="2400">
                <a:latin typeface="Georgia"/>
                <a:ea typeface="Georgia"/>
                <a:cs typeface="Georgia"/>
                <a:sym typeface="Georgia"/>
              </a:rPr>
              <a:t>140 000 просмотров</a:t>
            </a:r>
            <a:r>
              <a:rPr lang="ru" sz="2400">
                <a:latin typeface="Georgia"/>
                <a:ea typeface="Georgia"/>
                <a:cs typeface="Georgia"/>
                <a:sym typeface="Georgia"/>
              </a:rPr>
              <a:t> историй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/>
          <p:nvPr/>
        </p:nvSpPr>
        <p:spPr>
          <a:xfrm>
            <a:off x="2356568" y="2479550"/>
            <a:ext cx="4419600" cy="539700"/>
          </a:xfrm>
          <a:prstGeom prst="rect">
            <a:avLst/>
          </a:prstGeom>
          <a:solidFill>
            <a:srgbClr val="BF9000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5" name="Shape 295"/>
          <p:cNvSpPr/>
          <p:nvPr/>
        </p:nvSpPr>
        <p:spPr>
          <a:xfrm>
            <a:off x="2356568" y="1696150"/>
            <a:ext cx="4419600" cy="539700"/>
          </a:xfrm>
          <a:prstGeom prst="rect">
            <a:avLst/>
          </a:prstGeom>
          <a:solidFill>
            <a:srgbClr val="302F2C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6" name="Shape 296"/>
          <p:cNvSpPr txBox="1"/>
          <p:nvPr>
            <p:ph type="ctrTitle"/>
          </p:nvPr>
        </p:nvSpPr>
        <p:spPr>
          <a:xfrm>
            <a:off x="311708" y="1072450"/>
            <a:ext cx="8520600" cy="20526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ru" sz="4800">
                <a:latin typeface="Georgia"/>
                <a:ea typeface="Georgia"/>
                <a:cs typeface="Georgia"/>
                <a:sym typeface="Georgia"/>
              </a:rPr>
              <a:t>Особенности 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ru" sz="4800">
                <a:latin typeface="Georgia"/>
                <a:ea typeface="Georgia"/>
                <a:cs typeface="Georgia"/>
                <a:sym typeface="Georgia"/>
              </a:rPr>
              <a:t>и сложности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/>
          <p:nvPr/>
        </p:nvSpPr>
        <p:spPr>
          <a:xfrm>
            <a:off x="3606589" y="1844250"/>
            <a:ext cx="1912500" cy="492000"/>
          </a:xfrm>
          <a:prstGeom prst="rect">
            <a:avLst/>
          </a:prstGeom>
          <a:solidFill>
            <a:srgbClr val="302F2C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2" name="Shape 302"/>
          <p:cNvSpPr/>
          <p:nvPr/>
        </p:nvSpPr>
        <p:spPr>
          <a:xfrm>
            <a:off x="990481" y="2384475"/>
            <a:ext cx="7179000" cy="492000"/>
          </a:xfrm>
          <a:prstGeom prst="rect">
            <a:avLst/>
          </a:prstGeom>
          <a:solidFill>
            <a:srgbClr val="BF9000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3" name="Shape 303"/>
          <p:cNvSpPr txBox="1"/>
          <p:nvPr>
            <p:ph type="ctrTitle"/>
          </p:nvPr>
        </p:nvSpPr>
        <p:spPr>
          <a:xfrm>
            <a:off x="311700" y="2513700"/>
            <a:ext cx="8520600" cy="4473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ru" sz="3600">
                <a:latin typeface="Georgia"/>
                <a:ea typeface="Georgia"/>
                <a:cs typeface="Georgia"/>
                <a:sym typeface="Georgia"/>
              </a:rPr>
              <a:t>Работа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ru" sz="3600">
                <a:latin typeface="Georgia"/>
                <a:ea typeface="Georgia"/>
                <a:cs typeface="Georgia"/>
                <a:sym typeface="Georgia"/>
              </a:rPr>
              <a:t>с </a:t>
            </a:r>
            <a:r>
              <a:rPr b="1" lang="ru" sz="3600">
                <a:latin typeface="Georgia"/>
                <a:ea typeface="Georgia"/>
                <a:cs typeface="Georgia"/>
                <a:sym typeface="Georgia"/>
              </a:rPr>
              <a:t>документальной историей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/>
          <p:nvPr/>
        </p:nvSpPr>
        <p:spPr>
          <a:xfrm>
            <a:off x="3360700" y="1844250"/>
            <a:ext cx="2424900" cy="492000"/>
          </a:xfrm>
          <a:prstGeom prst="rect">
            <a:avLst/>
          </a:prstGeom>
          <a:solidFill>
            <a:srgbClr val="302F2C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9" name="Shape 309"/>
          <p:cNvSpPr/>
          <p:nvPr/>
        </p:nvSpPr>
        <p:spPr>
          <a:xfrm>
            <a:off x="2725450" y="2384475"/>
            <a:ext cx="3695400" cy="492000"/>
          </a:xfrm>
          <a:prstGeom prst="rect">
            <a:avLst/>
          </a:prstGeom>
          <a:solidFill>
            <a:srgbClr val="BF9000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0" name="Shape 310"/>
          <p:cNvSpPr txBox="1"/>
          <p:nvPr>
            <p:ph type="ctrTitle"/>
          </p:nvPr>
        </p:nvSpPr>
        <p:spPr>
          <a:xfrm>
            <a:off x="311700" y="2513700"/>
            <a:ext cx="8520600" cy="4473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ru" sz="3600">
                <a:latin typeface="Georgia"/>
                <a:ea typeface="Georgia"/>
                <a:cs typeface="Georgia"/>
                <a:sym typeface="Georgia"/>
              </a:rPr>
              <a:t>Жёсткий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ru" sz="3600">
                <a:latin typeface="Georgia"/>
                <a:ea typeface="Georgia"/>
                <a:cs typeface="Georgia"/>
                <a:sym typeface="Georgia"/>
              </a:rPr>
              <a:t>контроль веса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/>
          <p:nvPr/>
        </p:nvSpPr>
        <p:spPr>
          <a:xfrm>
            <a:off x="1577875" y="1844250"/>
            <a:ext cx="6024600" cy="492000"/>
          </a:xfrm>
          <a:prstGeom prst="rect">
            <a:avLst/>
          </a:prstGeom>
          <a:solidFill>
            <a:srgbClr val="302F2C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6" name="Shape 316"/>
          <p:cNvSpPr/>
          <p:nvPr/>
        </p:nvSpPr>
        <p:spPr>
          <a:xfrm>
            <a:off x="2513700" y="2384475"/>
            <a:ext cx="4112100" cy="492000"/>
          </a:xfrm>
          <a:prstGeom prst="rect">
            <a:avLst/>
          </a:prstGeom>
          <a:solidFill>
            <a:srgbClr val="BF9000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7" name="Shape 317"/>
          <p:cNvSpPr txBox="1"/>
          <p:nvPr>
            <p:ph type="ctrTitle"/>
          </p:nvPr>
        </p:nvSpPr>
        <p:spPr>
          <a:xfrm>
            <a:off x="311700" y="2766425"/>
            <a:ext cx="8520600" cy="1947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ru" sz="3600">
                <a:latin typeface="Georgia"/>
                <a:ea typeface="Georgia"/>
                <a:cs typeface="Georgia"/>
                <a:sym typeface="Georgia"/>
              </a:rPr>
              <a:t>Отказ от фандрайзинга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ru" sz="3600">
                <a:latin typeface="Georgia"/>
                <a:ea typeface="Georgia"/>
                <a:cs typeface="Georgia"/>
                <a:sym typeface="Georgia"/>
              </a:rPr>
              <a:t>в пользу охвата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/>
          <p:nvPr/>
        </p:nvSpPr>
        <p:spPr>
          <a:xfrm>
            <a:off x="3004350" y="1999425"/>
            <a:ext cx="4509300" cy="706200"/>
          </a:xfrm>
          <a:prstGeom prst="rect">
            <a:avLst/>
          </a:prstGeom>
          <a:solidFill>
            <a:srgbClr val="302F2C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3" name="Shape 323"/>
          <p:cNvSpPr/>
          <p:nvPr/>
        </p:nvSpPr>
        <p:spPr>
          <a:xfrm>
            <a:off x="1546324" y="1999425"/>
            <a:ext cx="1458000" cy="706200"/>
          </a:xfrm>
          <a:prstGeom prst="rect">
            <a:avLst/>
          </a:prstGeom>
          <a:solidFill>
            <a:srgbClr val="BF9000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4" name="Shape 324"/>
          <p:cNvSpPr/>
          <p:nvPr/>
        </p:nvSpPr>
        <p:spPr>
          <a:xfrm>
            <a:off x="2710803" y="1999425"/>
            <a:ext cx="379200" cy="706200"/>
          </a:xfrm>
          <a:prstGeom prst="parallelogram">
            <a:avLst>
              <a:gd fmla="val 25000" name="adj"/>
            </a:avLst>
          </a:prstGeom>
          <a:solidFill>
            <a:srgbClr val="BF9000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5" name="Shape 325"/>
          <p:cNvSpPr txBox="1"/>
          <p:nvPr>
            <p:ph type="ctrTitle"/>
          </p:nvPr>
        </p:nvSpPr>
        <p:spPr>
          <a:xfrm>
            <a:off x="263900" y="2399331"/>
            <a:ext cx="8520600" cy="3585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ru" sz="4800">
                <a:latin typeface="Georgia"/>
                <a:ea typeface="Georgia"/>
                <a:cs typeface="Georgia"/>
                <a:sym typeface="Georgia"/>
              </a:rPr>
              <a:t>Как продвигали?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/>
          <p:nvPr/>
        </p:nvSpPr>
        <p:spPr>
          <a:xfrm>
            <a:off x="2440234" y="1999425"/>
            <a:ext cx="4233300" cy="706200"/>
          </a:xfrm>
          <a:prstGeom prst="rect">
            <a:avLst/>
          </a:prstGeom>
          <a:solidFill>
            <a:srgbClr val="BF9000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1" name="Shape 331"/>
          <p:cNvSpPr txBox="1"/>
          <p:nvPr>
            <p:ph type="ctrTitle"/>
          </p:nvPr>
        </p:nvSpPr>
        <p:spPr>
          <a:xfrm>
            <a:off x="263900" y="2399331"/>
            <a:ext cx="8520600" cy="3585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ru" sz="4800">
                <a:latin typeface="Georgia"/>
                <a:ea typeface="Georgia"/>
                <a:cs typeface="Georgia"/>
                <a:sym typeface="Georgia"/>
              </a:rPr>
              <a:t>Как обычно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/>
        </p:nvSpPr>
        <p:spPr>
          <a:xfrm>
            <a:off x="2454050" y="1498125"/>
            <a:ext cx="4194600" cy="646800"/>
          </a:xfrm>
          <a:prstGeom prst="rect">
            <a:avLst/>
          </a:prstGeom>
          <a:solidFill>
            <a:srgbClr val="E65639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7" name="Shape 77"/>
          <p:cNvSpPr/>
          <p:nvPr/>
        </p:nvSpPr>
        <p:spPr>
          <a:xfrm>
            <a:off x="1013000" y="2255668"/>
            <a:ext cx="7091100" cy="459900"/>
          </a:xfrm>
          <a:prstGeom prst="rect">
            <a:avLst/>
          </a:prstGeom>
          <a:solidFill>
            <a:srgbClr val="302F2C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8" name="Shape 78"/>
          <p:cNvSpPr/>
          <p:nvPr/>
        </p:nvSpPr>
        <p:spPr>
          <a:xfrm>
            <a:off x="1098675" y="2782225"/>
            <a:ext cx="6927000" cy="505500"/>
          </a:xfrm>
          <a:prstGeom prst="rect">
            <a:avLst/>
          </a:prstGeom>
          <a:solidFill>
            <a:srgbClr val="302F2C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9" name="Shape 79"/>
          <p:cNvSpPr txBox="1"/>
          <p:nvPr>
            <p:ph type="ctrTitle"/>
          </p:nvPr>
        </p:nvSpPr>
        <p:spPr>
          <a:xfrm>
            <a:off x="311700" y="2785225"/>
            <a:ext cx="8520600" cy="5787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ru" sz="4800"/>
              <a:t>Задача ТД </a:t>
            </a:r>
          </a:p>
          <a:p>
            <a:pPr lvl="0">
              <a:spcBef>
                <a:spcPts val="0"/>
              </a:spcBef>
              <a:buNone/>
            </a:pPr>
            <a:r>
              <a:rPr b="1" lang="ru" sz="3600"/>
              <a:t>информировать и вовлекать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ru" sz="3600"/>
              <a:t>благотворительный процесс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/>
          <p:nvPr/>
        </p:nvSpPr>
        <p:spPr>
          <a:xfrm>
            <a:off x="2015050" y="1705000"/>
            <a:ext cx="5075100" cy="501000"/>
          </a:xfrm>
          <a:prstGeom prst="rect">
            <a:avLst/>
          </a:prstGeom>
          <a:solidFill>
            <a:srgbClr val="302F2C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7" name="Shape 337"/>
          <p:cNvSpPr/>
          <p:nvPr/>
        </p:nvSpPr>
        <p:spPr>
          <a:xfrm>
            <a:off x="1236350" y="2291450"/>
            <a:ext cx="6660000" cy="469500"/>
          </a:xfrm>
          <a:prstGeom prst="rect">
            <a:avLst/>
          </a:prstGeom>
          <a:solidFill>
            <a:srgbClr val="302F2C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8" name="Shape 338"/>
          <p:cNvSpPr/>
          <p:nvPr/>
        </p:nvSpPr>
        <p:spPr>
          <a:xfrm>
            <a:off x="2745924" y="1149525"/>
            <a:ext cx="3695400" cy="469500"/>
          </a:xfrm>
          <a:prstGeom prst="rect">
            <a:avLst/>
          </a:prstGeom>
          <a:solidFill>
            <a:srgbClr val="302F2C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9" name="Shape 339"/>
          <p:cNvSpPr txBox="1"/>
          <p:nvPr>
            <p:ph type="ctrTitle"/>
          </p:nvPr>
        </p:nvSpPr>
        <p:spPr>
          <a:xfrm>
            <a:off x="311708" y="774250"/>
            <a:ext cx="8520600" cy="20526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ru" sz="3600">
                <a:latin typeface="Georgia"/>
                <a:ea typeface="Georgia"/>
                <a:cs typeface="Georgia"/>
                <a:sym typeface="Georgia"/>
              </a:rPr>
              <a:t>Договорились </a:t>
            </a:r>
          </a:p>
          <a:p>
            <a:pPr lvl="0">
              <a:spcBef>
                <a:spcPts val="0"/>
              </a:spcBef>
              <a:buNone/>
            </a:pPr>
            <a:r>
              <a:rPr b="1" lang="ru" sz="3600">
                <a:latin typeface="Georgia"/>
                <a:ea typeface="Georgia"/>
                <a:cs typeface="Georgia"/>
                <a:sym typeface="Georgia"/>
              </a:rPr>
              <a:t>с медиапартнёрами 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ru" sz="3600">
                <a:latin typeface="Georgia"/>
                <a:ea typeface="Georgia"/>
                <a:cs typeface="Georgia"/>
                <a:sym typeface="Georgia"/>
              </a:rPr>
              <a:t>о публикациях в соцсетях</a:t>
            </a:r>
          </a:p>
        </p:txBody>
      </p:sp>
      <p:sp>
        <p:nvSpPr>
          <p:cNvPr id="340" name="Shape 340"/>
          <p:cNvSpPr/>
          <p:nvPr/>
        </p:nvSpPr>
        <p:spPr>
          <a:xfrm>
            <a:off x="2269992" y="3394480"/>
            <a:ext cx="1636800" cy="243000"/>
          </a:xfrm>
          <a:prstGeom prst="rect">
            <a:avLst/>
          </a:prstGeom>
          <a:solidFill>
            <a:srgbClr val="302F2C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41" name="Shape 3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06841" y="3413480"/>
            <a:ext cx="1549926" cy="2009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_tvrain_new_white.png" id="342" name="Shape 34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143746" y="3394474"/>
            <a:ext cx="997700" cy="2627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_openrussia_white.png" id="343" name="Shape 34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72102" y="3371328"/>
            <a:ext cx="997700" cy="289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_snob_white.png" id="344" name="Shape 34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103104" y="3906208"/>
            <a:ext cx="1049725" cy="419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_batenka+white.png" id="345" name="Shape 34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249748" y="3828052"/>
            <a:ext cx="600175" cy="6053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_village_white.png" id="346" name="Shape 34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061555" y="3865234"/>
            <a:ext cx="997700" cy="5309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_wonderzine_light.png" id="347" name="Shape 347"/>
          <p:cNvPicPr preferRelativeResize="0"/>
          <p:nvPr/>
        </p:nvPicPr>
        <p:blipFill rotWithShape="1">
          <a:blip r:embed="rId10">
            <a:alphaModFix/>
          </a:blip>
          <a:srcRect b="0" l="0" r="10" t="0"/>
          <a:stretch/>
        </p:blipFill>
        <p:spPr>
          <a:xfrm>
            <a:off x="5234017" y="3933923"/>
            <a:ext cx="839758" cy="419900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Shape 348"/>
          <p:cNvSpPr txBox="1"/>
          <p:nvPr/>
        </p:nvSpPr>
        <p:spPr>
          <a:xfrm>
            <a:off x="6331955" y="3957575"/>
            <a:ext cx="7305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1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и т.д.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/>
          <p:nvPr/>
        </p:nvSpPr>
        <p:spPr>
          <a:xfrm>
            <a:off x="3800500" y="1999425"/>
            <a:ext cx="4136700" cy="706200"/>
          </a:xfrm>
          <a:prstGeom prst="rect">
            <a:avLst/>
          </a:prstGeom>
          <a:solidFill>
            <a:srgbClr val="302F2C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4" name="Shape 354"/>
          <p:cNvSpPr/>
          <p:nvPr/>
        </p:nvSpPr>
        <p:spPr>
          <a:xfrm>
            <a:off x="1133898" y="1999425"/>
            <a:ext cx="2666700" cy="706200"/>
          </a:xfrm>
          <a:prstGeom prst="rect">
            <a:avLst/>
          </a:prstGeom>
          <a:solidFill>
            <a:srgbClr val="BF9000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5" name="Shape 355"/>
          <p:cNvSpPr/>
          <p:nvPr/>
        </p:nvSpPr>
        <p:spPr>
          <a:xfrm>
            <a:off x="3506956" y="1999425"/>
            <a:ext cx="379200" cy="706200"/>
          </a:xfrm>
          <a:prstGeom prst="parallelogram">
            <a:avLst>
              <a:gd fmla="val 25000" name="adj"/>
            </a:avLst>
          </a:prstGeom>
          <a:solidFill>
            <a:srgbClr val="BF9000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6" name="Shape 356"/>
          <p:cNvSpPr txBox="1"/>
          <p:nvPr>
            <p:ph type="ctrTitle"/>
          </p:nvPr>
        </p:nvSpPr>
        <p:spPr>
          <a:xfrm>
            <a:off x="263900" y="2399331"/>
            <a:ext cx="8520600" cy="3585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ru" sz="4800">
                <a:latin typeface="Georgia"/>
                <a:ea typeface="Georgia"/>
                <a:cs typeface="Georgia"/>
                <a:sym typeface="Georgia"/>
              </a:rPr>
              <a:t>Искали дату релиза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/>
          <p:nvPr/>
        </p:nvSpPr>
        <p:spPr>
          <a:xfrm>
            <a:off x="1543725" y="1530825"/>
            <a:ext cx="6147600" cy="553200"/>
          </a:xfrm>
          <a:prstGeom prst="rect">
            <a:avLst/>
          </a:prstGeom>
          <a:solidFill>
            <a:srgbClr val="302F2C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2" name="Shape 362"/>
          <p:cNvSpPr/>
          <p:nvPr/>
        </p:nvSpPr>
        <p:spPr>
          <a:xfrm>
            <a:off x="582726" y="2295150"/>
            <a:ext cx="7935000" cy="553200"/>
          </a:xfrm>
          <a:prstGeom prst="rect">
            <a:avLst/>
          </a:prstGeom>
          <a:solidFill>
            <a:srgbClr val="BF9000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3" name="Shape 363"/>
          <p:cNvSpPr txBox="1"/>
          <p:nvPr>
            <p:ph type="ctrTitle"/>
          </p:nvPr>
        </p:nvSpPr>
        <p:spPr>
          <a:xfrm>
            <a:off x="311700" y="2794799"/>
            <a:ext cx="8520600" cy="1674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4800">
                <a:latin typeface="Georgia"/>
                <a:ea typeface="Georgia"/>
                <a:cs typeface="Georgia"/>
                <a:sym typeface="Georgia"/>
              </a:rPr>
              <a:t>Нет даты, связанной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ru" sz="4800">
                <a:latin typeface="Georgia"/>
                <a:ea typeface="Georgia"/>
                <a:cs typeface="Georgia"/>
                <a:sym typeface="Georgia"/>
              </a:rPr>
              <a:t>с бездомными в России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/>
          <p:nvPr/>
        </p:nvSpPr>
        <p:spPr>
          <a:xfrm>
            <a:off x="1395594" y="1862950"/>
            <a:ext cx="6332100" cy="553200"/>
          </a:xfrm>
          <a:prstGeom prst="rect">
            <a:avLst/>
          </a:prstGeom>
          <a:solidFill>
            <a:srgbClr val="302F2C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9" name="Shape 369"/>
          <p:cNvSpPr/>
          <p:nvPr/>
        </p:nvSpPr>
        <p:spPr>
          <a:xfrm>
            <a:off x="1946752" y="2447550"/>
            <a:ext cx="5252700" cy="553200"/>
          </a:xfrm>
          <a:prstGeom prst="rect">
            <a:avLst/>
          </a:prstGeom>
          <a:solidFill>
            <a:srgbClr val="BF9000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0" name="Shape 370"/>
          <p:cNvSpPr txBox="1"/>
          <p:nvPr>
            <p:ph type="ctrTitle"/>
          </p:nvPr>
        </p:nvSpPr>
        <p:spPr>
          <a:xfrm>
            <a:off x="311700" y="2878899"/>
            <a:ext cx="8520600" cy="1674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3600">
                <a:latin typeface="Georgia"/>
                <a:ea typeface="Georgia"/>
                <a:cs typeface="Georgia"/>
                <a:sym typeface="Georgia"/>
              </a:rPr>
              <a:t>Онлайн мобильность</a:t>
            </a:r>
          </a:p>
          <a:p>
            <a:pPr lvl="0">
              <a:spcBef>
                <a:spcPts val="0"/>
              </a:spcBef>
              <a:buNone/>
            </a:pPr>
            <a:r>
              <a:rPr lang="ru" sz="3600">
                <a:latin typeface="Georgia"/>
                <a:ea typeface="Georgia"/>
                <a:cs typeface="Georgia"/>
                <a:sym typeface="Georgia"/>
              </a:rPr>
              <a:t>пользователей повышается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ru" sz="3600">
                <a:latin typeface="Georgia"/>
                <a:ea typeface="Georgia"/>
                <a:cs typeface="Georgia"/>
                <a:sym typeface="Georgia"/>
              </a:rPr>
              <a:t>в тематические дни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Shape 375"/>
          <p:cNvSpPr/>
          <p:nvPr/>
        </p:nvSpPr>
        <p:spPr>
          <a:xfrm>
            <a:off x="1796456" y="1781000"/>
            <a:ext cx="5539800" cy="553200"/>
          </a:xfrm>
          <a:prstGeom prst="rect">
            <a:avLst/>
          </a:prstGeom>
          <a:solidFill>
            <a:srgbClr val="BF9000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6" name="Shape 376"/>
          <p:cNvSpPr/>
          <p:nvPr/>
        </p:nvSpPr>
        <p:spPr>
          <a:xfrm>
            <a:off x="3297849" y="2365600"/>
            <a:ext cx="2549100" cy="553200"/>
          </a:xfrm>
          <a:prstGeom prst="rect">
            <a:avLst/>
          </a:prstGeom>
          <a:solidFill>
            <a:srgbClr val="302F2C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7" name="Shape 377"/>
          <p:cNvSpPr txBox="1"/>
          <p:nvPr>
            <p:ph type="ctrTitle"/>
          </p:nvPr>
        </p:nvSpPr>
        <p:spPr>
          <a:xfrm>
            <a:off x="311700" y="2796949"/>
            <a:ext cx="8520600" cy="1674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ru" sz="3600">
                <a:latin typeface="Georgia"/>
                <a:ea typeface="Georgia"/>
                <a:cs typeface="Georgia"/>
                <a:sym typeface="Georgia"/>
              </a:rPr>
              <a:t>Решили сами создать</a:t>
            </a:r>
          </a:p>
          <a:p>
            <a:pPr lvl="0" rtl="0">
              <a:spcBef>
                <a:spcPts val="0"/>
              </a:spcBef>
              <a:buNone/>
            </a:pPr>
            <a:r>
              <a:rPr lang="ru" sz="3600">
                <a:latin typeface="Georgia"/>
                <a:ea typeface="Georgia"/>
                <a:cs typeface="Georgia"/>
                <a:sym typeface="Georgia"/>
              </a:rPr>
              <a:t>такой день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 txBox="1"/>
          <p:nvPr>
            <p:ph type="ctrTitle"/>
          </p:nvPr>
        </p:nvSpPr>
        <p:spPr>
          <a:xfrm>
            <a:off x="318539" y="833374"/>
            <a:ext cx="8520600" cy="20526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ru" sz="4800" u="sng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  <a:hlinkClick r:id="rId4"/>
              </a:rPr>
              <a:t>День Бездомного Человека</a:t>
            </a:r>
          </a:p>
        </p:txBody>
      </p:sp>
      <p:sp>
        <p:nvSpPr>
          <p:cNvPr id="383" name="Shape 383"/>
          <p:cNvSpPr txBox="1"/>
          <p:nvPr/>
        </p:nvSpPr>
        <p:spPr>
          <a:xfrm>
            <a:off x="906000" y="3098500"/>
            <a:ext cx="7332000" cy="6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" sz="2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каждый последний понедельник марта</a:t>
            </a:r>
          </a:p>
        </p:txBody>
      </p:sp>
      <p:sp>
        <p:nvSpPr>
          <p:cNvPr id="384" name="Shape 384"/>
          <p:cNvSpPr txBox="1"/>
          <p:nvPr/>
        </p:nvSpPr>
        <p:spPr>
          <a:xfrm>
            <a:off x="2604750" y="4115200"/>
            <a:ext cx="3934500" cy="4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" u="sng">
                <a:solidFill>
                  <a:srgbClr val="999999"/>
                </a:solidFill>
                <a:hlinkClick r:id="rId5"/>
              </a:rPr>
              <a:t>homelessday.ru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Shape 389"/>
          <p:cNvSpPr txBox="1"/>
          <p:nvPr>
            <p:ph type="ctrTitle"/>
          </p:nvPr>
        </p:nvSpPr>
        <p:spPr>
          <a:xfrm>
            <a:off x="1864750" y="1022025"/>
            <a:ext cx="4521900" cy="20526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lang="ru" sz="4800">
                <a:latin typeface="Georgia"/>
                <a:ea typeface="Georgia"/>
                <a:cs typeface="Georgia"/>
                <a:sym typeface="Georgia"/>
              </a:rPr>
              <a:t>Участвовать</a:t>
            </a:r>
            <a:r>
              <a:rPr lang="ru" sz="6000"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b="1" lang="ru" sz="6000">
                <a:latin typeface="Georgia"/>
                <a:ea typeface="Georgia"/>
                <a:cs typeface="Georgia"/>
                <a:sym typeface="Georgia"/>
              </a:rPr>
              <a:t>могут все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 txBox="1"/>
          <p:nvPr>
            <p:ph type="ctrTitle"/>
          </p:nvPr>
        </p:nvSpPr>
        <p:spPr>
          <a:xfrm>
            <a:off x="928925" y="1065150"/>
            <a:ext cx="6830700" cy="28167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lang="ru" sz="3600">
                <a:latin typeface="Georgia"/>
                <a:ea typeface="Georgia"/>
                <a:cs typeface="Georgia"/>
                <a:sym typeface="Georgia"/>
              </a:rPr>
              <a:t>Нужно сделать </a:t>
            </a:r>
          </a:p>
          <a:p>
            <a:pPr lvl="0" rtl="0" algn="l">
              <a:spcBef>
                <a:spcPts val="0"/>
              </a:spcBef>
              <a:buNone/>
            </a:pPr>
            <a:r>
              <a:rPr b="1" lang="ru" sz="3600">
                <a:latin typeface="Georgia"/>
                <a:ea typeface="Georgia"/>
                <a:cs typeface="Georgia"/>
                <a:sym typeface="Georgia"/>
              </a:rPr>
              <a:t>любое действие, популяризирующее проблему</a:t>
            </a:r>
            <a:r>
              <a:rPr lang="ru" sz="3600">
                <a:latin typeface="Georgia"/>
                <a:ea typeface="Georgia"/>
                <a:cs typeface="Georgia"/>
                <a:sym typeface="Georgia"/>
              </a:rPr>
              <a:t> бездомности</a:t>
            </a:r>
          </a:p>
          <a:p>
            <a:pPr lvl="0" rtl="0" algn="l">
              <a:spcBef>
                <a:spcPts val="0"/>
              </a:spcBef>
              <a:buNone/>
            </a:pPr>
            <a:r>
              <a:t/>
            </a:r>
            <a:endParaRPr sz="3600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 txBox="1"/>
          <p:nvPr>
            <p:ph type="ctrTitle"/>
          </p:nvPr>
        </p:nvSpPr>
        <p:spPr>
          <a:xfrm>
            <a:off x="311700" y="212800"/>
            <a:ext cx="8520600" cy="8544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3600">
                <a:latin typeface="Georgia"/>
                <a:ea typeface="Georgia"/>
                <a:cs typeface="Georgia"/>
                <a:sym typeface="Georgia"/>
              </a:rPr>
              <a:t>К</a:t>
            </a:r>
            <a:r>
              <a:rPr lang="ru" sz="3600">
                <a:latin typeface="Georgia"/>
                <a:ea typeface="Georgia"/>
                <a:cs typeface="Georgia"/>
                <a:sym typeface="Georgia"/>
              </a:rPr>
              <a:t>то принял участие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Shape 404"/>
          <p:cNvSpPr/>
          <p:nvPr/>
        </p:nvSpPr>
        <p:spPr>
          <a:xfrm>
            <a:off x="2191569" y="867486"/>
            <a:ext cx="4569900" cy="592500"/>
          </a:xfrm>
          <a:prstGeom prst="rect">
            <a:avLst/>
          </a:prstGeom>
          <a:solidFill>
            <a:srgbClr val="BF9000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05" name="Shape 405"/>
          <p:cNvSpPr/>
          <p:nvPr/>
        </p:nvSpPr>
        <p:spPr>
          <a:xfrm>
            <a:off x="1181699" y="1781000"/>
            <a:ext cx="1270500" cy="985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06" name="Shape 406"/>
          <p:cNvSpPr/>
          <p:nvPr/>
        </p:nvSpPr>
        <p:spPr>
          <a:xfrm>
            <a:off x="5502500" y="1781000"/>
            <a:ext cx="2052300" cy="985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07" name="Shape 407"/>
          <p:cNvSpPr txBox="1"/>
          <p:nvPr>
            <p:ph type="ctrTitle"/>
          </p:nvPr>
        </p:nvSpPr>
        <p:spPr>
          <a:xfrm>
            <a:off x="199293" y="544575"/>
            <a:ext cx="8520600" cy="10674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ru">
                <a:latin typeface="Georgia"/>
                <a:ea typeface="Georgia"/>
                <a:cs typeface="Georgia"/>
                <a:sym typeface="Georgia"/>
              </a:rPr>
              <a:t>Охват акции</a:t>
            </a:r>
          </a:p>
        </p:txBody>
      </p:sp>
      <p:sp>
        <p:nvSpPr>
          <p:cNvPr id="408" name="Shape 408"/>
          <p:cNvSpPr txBox="1"/>
          <p:nvPr/>
        </p:nvSpPr>
        <p:spPr>
          <a:xfrm>
            <a:off x="5564700" y="2720737"/>
            <a:ext cx="3579300" cy="8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сообщений о Дне </a:t>
            </a:r>
          </a:p>
          <a:p>
            <a:pPr lvl="0">
              <a:spcBef>
                <a:spcPts val="0"/>
              </a:spcBef>
              <a:buNone/>
            </a:pPr>
            <a:r>
              <a:rPr lang="ru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бездомного человека </a:t>
            </a:r>
          </a:p>
          <a:p>
            <a:pPr lvl="0">
              <a:spcBef>
                <a:spcPts val="0"/>
              </a:spcBef>
              <a:buNone/>
            </a:pPr>
            <a:r>
              <a:rPr b="1" lang="ru"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в соцсетях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8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09" name="Shape 409"/>
          <p:cNvSpPr txBox="1"/>
          <p:nvPr/>
        </p:nvSpPr>
        <p:spPr>
          <a:xfrm>
            <a:off x="5502506" y="1575950"/>
            <a:ext cx="3306000" cy="12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ru" sz="6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1376 </a:t>
            </a:r>
          </a:p>
        </p:txBody>
      </p:sp>
      <p:sp>
        <p:nvSpPr>
          <p:cNvPr id="410" name="Shape 410"/>
          <p:cNvSpPr txBox="1"/>
          <p:nvPr/>
        </p:nvSpPr>
        <p:spPr>
          <a:xfrm>
            <a:off x="1249544" y="3336377"/>
            <a:ext cx="3668100" cy="11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40 оригинальных материалов </a:t>
            </a:r>
          </a:p>
          <a:p>
            <a:pPr lvl="0">
              <a:spcBef>
                <a:spcPts val="0"/>
              </a:spcBef>
              <a:buNone/>
            </a:pPr>
            <a:r>
              <a:rPr lang="ru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и 19 перепечаток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8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11" name="Shape 411"/>
          <p:cNvSpPr txBox="1"/>
          <p:nvPr/>
        </p:nvSpPr>
        <p:spPr>
          <a:xfrm>
            <a:off x="1218575" y="2525975"/>
            <a:ext cx="3579300" cy="8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ru"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сообщений 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ru"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в СМИ:</a:t>
            </a:r>
          </a:p>
        </p:txBody>
      </p:sp>
      <p:sp>
        <p:nvSpPr>
          <p:cNvPr id="412" name="Shape 412"/>
          <p:cNvSpPr txBox="1"/>
          <p:nvPr/>
        </p:nvSpPr>
        <p:spPr>
          <a:xfrm>
            <a:off x="1239050" y="1536825"/>
            <a:ext cx="1541700" cy="91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ru" sz="6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59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/>
        </p:nvSpPr>
        <p:spPr>
          <a:xfrm>
            <a:off x="3285300" y="2283800"/>
            <a:ext cx="5024400" cy="706200"/>
          </a:xfrm>
          <a:prstGeom prst="rect">
            <a:avLst/>
          </a:prstGeom>
          <a:solidFill>
            <a:srgbClr val="302F2C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5" name="Shape 85"/>
          <p:cNvSpPr/>
          <p:nvPr/>
        </p:nvSpPr>
        <p:spPr>
          <a:xfrm>
            <a:off x="773000" y="2283800"/>
            <a:ext cx="2564400" cy="706200"/>
          </a:xfrm>
          <a:prstGeom prst="rect">
            <a:avLst/>
          </a:prstGeom>
          <a:solidFill>
            <a:srgbClr val="E65639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6" name="Shape 86"/>
          <p:cNvSpPr/>
          <p:nvPr/>
        </p:nvSpPr>
        <p:spPr>
          <a:xfrm>
            <a:off x="3049150" y="2283800"/>
            <a:ext cx="379200" cy="706200"/>
          </a:xfrm>
          <a:prstGeom prst="parallelogram">
            <a:avLst>
              <a:gd fmla="val 25000" name="adj"/>
            </a:avLst>
          </a:prstGeom>
          <a:solidFill>
            <a:srgbClr val="E65639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7" name="Shape 87"/>
          <p:cNvSpPr txBox="1"/>
          <p:nvPr>
            <p:ph type="ctrTitle"/>
          </p:nvPr>
        </p:nvSpPr>
        <p:spPr>
          <a:xfrm>
            <a:off x="311708" y="1004203"/>
            <a:ext cx="8520600" cy="20526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ru" sz="3600"/>
              <a:t>Привлекаем 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ru" sz="4800"/>
              <a:t>больше пожертвований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Shape 417"/>
          <p:cNvSpPr/>
          <p:nvPr/>
        </p:nvSpPr>
        <p:spPr>
          <a:xfrm>
            <a:off x="806025" y="2202211"/>
            <a:ext cx="7609500" cy="407100"/>
          </a:xfrm>
          <a:prstGeom prst="rect">
            <a:avLst/>
          </a:prstGeom>
          <a:solidFill>
            <a:srgbClr val="302F2C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18" name="Shape 418"/>
          <p:cNvSpPr/>
          <p:nvPr/>
        </p:nvSpPr>
        <p:spPr>
          <a:xfrm>
            <a:off x="1236350" y="1577875"/>
            <a:ext cx="6700800" cy="512400"/>
          </a:xfrm>
          <a:prstGeom prst="rect">
            <a:avLst/>
          </a:prstGeom>
          <a:solidFill>
            <a:srgbClr val="BF9000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19" name="Shape 419"/>
          <p:cNvSpPr/>
          <p:nvPr/>
        </p:nvSpPr>
        <p:spPr>
          <a:xfrm>
            <a:off x="2329250" y="2735611"/>
            <a:ext cx="4494600" cy="407100"/>
          </a:xfrm>
          <a:prstGeom prst="rect">
            <a:avLst/>
          </a:prstGeom>
          <a:solidFill>
            <a:srgbClr val="302F2C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20" name="Shape 420"/>
          <p:cNvSpPr txBox="1"/>
          <p:nvPr/>
        </p:nvSpPr>
        <p:spPr>
          <a:xfrm>
            <a:off x="466500" y="3066986"/>
            <a:ext cx="8211000" cy="184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ru" sz="3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Запуск социальной акции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ru" sz="3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влияет на восприятие конкретных материалов по теме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Shape 425"/>
          <p:cNvSpPr/>
          <p:nvPr/>
        </p:nvSpPr>
        <p:spPr>
          <a:xfrm>
            <a:off x="1715450" y="1553975"/>
            <a:ext cx="5839200" cy="268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26" name="Shape 426"/>
          <p:cNvSpPr/>
          <p:nvPr/>
        </p:nvSpPr>
        <p:spPr>
          <a:xfrm>
            <a:off x="1721325" y="744517"/>
            <a:ext cx="3565500" cy="407100"/>
          </a:xfrm>
          <a:prstGeom prst="rect">
            <a:avLst/>
          </a:prstGeom>
          <a:solidFill>
            <a:srgbClr val="BF9000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27" name="Shape 427"/>
          <p:cNvSpPr txBox="1"/>
          <p:nvPr/>
        </p:nvSpPr>
        <p:spPr>
          <a:xfrm>
            <a:off x="1853127" y="1673400"/>
            <a:ext cx="5537700" cy="237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i="1" lang="ru" sz="1800">
                <a:solidFill>
                  <a:srgbClr val="302F2C"/>
                </a:solidFill>
                <a:latin typeface="Georgia"/>
                <a:ea typeface="Georgia"/>
                <a:cs typeface="Georgia"/>
                <a:sym typeface="Georgia"/>
              </a:rPr>
              <a:t>«Все никак не было времени посмотреть. </a:t>
            </a:r>
          </a:p>
          <a:p>
            <a:pPr lvl="0" rtl="0">
              <a:spcBef>
                <a:spcPts val="0"/>
              </a:spcBef>
              <a:buNone/>
            </a:pPr>
            <a:r>
              <a:rPr i="1" lang="ru" sz="1800">
                <a:solidFill>
                  <a:srgbClr val="302F2C"/>
                </a:solidFill>
                <a:latin typeface="Georgia"/>
                <a:ea typeface="Georgia"/>
                <a:cs typeface="Georgia"/>
                <a:sym typeface="Georgia"/>
              </a:rPr>
              <a:t>А потом, посмотрев, написать. Это дико крутой проект. Я вначале хотела рассказать несколько историй, которые знаю, как лучший в мире отец или главный лирический герой провинциального театра или доктор-гинеколог высокой квалификации оказались бездомными. Но не буду тратить ваше время. </a:t>
            </a:r>
            <a:r>
              <a:rPr b="1" i="1" lang="ru" sz="1800">
                <a:solidFill>
                  <a:srgbClr val="302F2C"/>
                </a:solidFill>
                <a:latin typeface="Georgia"/>
                <a:ea typeface="Georgia"/>
                <a:cs typeface="Georgia"/>
                <a:sym typeface="Georgia"/>
              </a:rPr>
              <a:t>Читайте.»</a:t>
            </a:r>
          </a:p>
        </p:txBody>
      </p:sp>
      <p:sp>
        <p:nvSpPr>
          <p:cNvPr id="428" name="Shape 428"/>
          <p:cNvSpPr/>
          <p:nvPr/>
        </p:nvSpPr>
        <p:spPr>
          <a:xfrm>
            <a:off x="2233625" y="1372966"/>
            <a:ext cx="246000" cy="211800"/>
          </a:xfrm>
          <a:prstGeom prst="triangle">
            <a:avLst>
              <a:gd fmla="val 50000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29" name="Shape 429"/>
          <p:cNvSpPr txBox="1"/>
          <p:nvPr/>
        </p:nvSpPr>
        <p:spPr>
          <a:xfrm>
            <a:off x="1721325" y="658775"/>
            <a:ext cx="5047800" cy="36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ru" sz="2400">
                <a:latin typeface="Georgia"/>
                <a:ea typeface="Georgia"/>
                <a:cs typeface="Georgia"/>
                <a:sym typeface="Georgia"/>
              </a:rPr>
              <a:t>Екатерина Гордеева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Shape 434"/>
          <p:cNvSpPr/>
          <p:nvPr/>
        </p:nvSpPr>
        <p:spPr>
          <a:xfrm>
            <a:off x="2443200" y="2363400"/>
            <a:ext cx="4284900" cy="512400"/>
          </a:xfrm>
          <a:prstGeom prst="rect">
            <a:avLst/>
          </a:prstGeom>
          <a:solidFill>
            <a:srgbClr val="BF9000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35" name="Shape 435"/>
          <p:cNvSpPr/>
          <p:nvPr/>
        </p:nvSpPr>
        <p:spPr>
          <a:xfrm>
            <a:off x="983625" y="1837450"/>
            <a:ext cx="7192500" cy="485100"/>
          </a:xfrm>
          <a:prstGeom prst="rect">
            <a:avLst/>
          </a:prstGeom>
          <a:solidFill>
            <a:srgbClr val="302F2C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36" name="Shape 436"/>
          <p:cNvSpPr txBox="1"/>
          <p:nvPr/>
        </p:nvSpPr>
        <p:spPr>
          <a:xfrm>
            <a:off x="466500" y="2650305"/>
            <a:ext cx="8211000" cy="293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ru" sz="3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Интегрируем онлайн нарративы </a:t>
            </a:r>
          </a:p>
          <a:p>
            <a:pPr lvl="0" rtl="0" algn="ctr">
              <a:spcBef>
                <a:spcPts val="0"/>
              </a:spcBef>
              <a:buNone/>
            </a:pPr>
            <a:r>
              <a:rPr b="1" lang="ru" sz="3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в оффлайн поле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Shape 441"/>
          <p:cNvSpPr/>
          <p:nvPr/>
        </p:nvSpPr>
        <p:spPr>
          <a:xfrm>
            <a:off x="1408800" y="2570436"/>
            <a:ext cx="6351000" cy="512400"/>
          </a:xfrm>
          <a:prstGeom prst="rect">
            <a:avLst/>
          </a:prstGeom>
          <a:solidFill>
            <a:srgbClr val="BF9000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42" name="Shape 442"/>
          <p:cNvSpPr/>
          <p:nvPr/>
        </p:nvSpPr>
        <p:spPr>
          <a:xfrm>
            <a:off x="1408800" y="1475425"/>
            <a:ext cx="6351000" cy="485100"/>
          </a:xfrm>
          <a:prstGeom prst="rect">
            <a:avLst/>
          </a:prstGeom>
          <a:solidFill>
            <a:srgbClr val="302F2C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43" name="Shape 443"/>
          <p:cNvSpPr/>
          <p:nvPr/>
        </p:nvSpPr>
        <p:spPr>
          <a:xfrm>
            <a:off x="1823800" y="2022475"/>
            <a:ext cx="5423700" cy="485100"/>
          </a:xfrm>
          <a:prstGeom prst="rect">
            <a:avLst/>
          </a:prstGeom>
          <a:solidFill>
            <a:srgbClr val="302F2C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44" name="Shape 444"/>
          <p:cNvSpPr txBox="1"/>
          <p:nvPr/>
        </p:nvSpPr>
        <p:spPr>
          <a:xfrm>
            <a:off x="466500" y="2848380"/>
            <a:ext cx="8211000" cy="293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ru" sz="3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«День бездомного человека» 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ru" sz="3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и проект «жили | были» </a:t>
            </a:r>
          </a:p>
          <a:p>
            <a:pPr lvl="0" rtl="0" algn="ctr">
              <a:spcBef>
                <a:spcPts val="0"/>
              </a:spcBef>
              <a:buNone/>
            </a:pPr>
            <a:r>
              <a:rPr b="1" lang="ru" sz="3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упоминаются совместно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Shape 449"/>
          <p:cNvSpPr txBox="1"/>
          <p:nvPr>
            <p:ph type="ctrTitle"/>
          </p:nvPr>
        </p:nvSpPr>
        <p:spPr>
          <a:xfrm>
            <a:off x="339025" y="4099925"/>
            <a:ext cx="8520600" cy="6471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ru" sz="3600">
                <a:latin typeface="Georgia"/>
                <a:ea typeface="Georgia"/>
                <a:cs typeface="Georgia"/>
                <a:sym typeface="Georgia"/>
              </a:rPr>
              <a:t>English version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ru" sz="4800">
                <a:latin typeface="Georgia"/>
                <a:ea typeface="Georgia"/>
                <a:cs typeface="Georgia"/>
                <a:sym typeface="Georgia"/>
              </a:rPr>
              <a:t>10/10/2017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Shape 454"/>
          <p:cNvSpPr txBox="1"/>
          <p:nvPr>
            <p:ph type="ctrTitle"/>
          </p:nvPr>
        </p:nvSpPr>
        <p:spPr>
          <a:xfrm>
            <a:off x="339025" y="4099925"/>
            <a:ext cx="8520600" cy="6471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ru" sz="4800">
                <a:latin typeface="Georgia"/>
                <a:ea typeface="Georgia"/>
                <a:cs typeface="Georgia"/>
                <a:sym typeface="Georgia"/>
              </a:rPr>
              <a:t>Share “there once lived” 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ru" sz="3600">
                <a:latin typeface="Georgia"/>
                <a:ea typeface="Georgia"/>
                <a:cs typeface="Georgia"/>
                <a:sym typeface="Georgia"/>
              </a:rPr>
              <a:t>with your audience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Shape 459"/>
          <p:cNvSpPr/>
          <p:nvPr/>
        </p:nvSpPr>
        <p:spPr>
          <a:xfrm>
            <a:off x="1735000" y="2797978"/>
            <a:ext cx="5676300" cy="512400"/>
          </a:xfrm>
          <a:prstGeom prst="rect">
            <a:avLst/>
          </a:prstGeom>
          <a:solidFill>
            <a:srgbClr val="BF9000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60" name="Shape 460"/>
          <p:cNvSpPr/>
          <p:nvPr/>
        </p:nvSpPr>
        <p:spPr>
          <a:xfrm>
            <a:off x="3060150" y="1524303"/>
            <a:ext cx="3039600" cy="485100"/>
          </a:xfrm>
          <a:prstGeom prst="rect">
            <a:avLst/>
          </a:prstGeom>
          <a:solidFill>
            <a:srgbClr val="302F2C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61" name="Shape 461"/>
          <p:cNvSpPr/>
          <p:nvPr/>
        </p:nvSpPr>
        <p:spPr>
          <a:xfrm>
            <a:off x="1181719" y="2146490"/>
            <a:ext cx="6796200" cy="485100"/>
          </a:xfrm>
          <a:prstGeom prst="rect">
            <a:avLst/>
          </a:prstGeom>
          <a:solidFill>
            <a:srgbClr val="302F2C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62" name="Shape 462"/>
          <p:cNvSpPr txBox="1"/>
          <p:nvPr>
            <p:ph type="ctrTitle"/>
          </p:nvPr>
        </p:nvSpPr>
        <p:spPr>
          <a:xfrm>
            <a:off x="311700" y="3256028"/>
            <a:ext cx="8520600" cy="2040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ru" sz="40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Медиа как </a:t>
            </a:r>
          </a:p>
          <a:p>
            <a:pPr lvl="0">
              <a:spcBef>
                <a:spcPts val="0"/>
              </a:spcBef>
              <a:buNone/>
            </a:pPr>
            <a:r>
              <a:rPr b="1" lang="ru" sz="40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инструмент социальной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ru" sz="48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ответственности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Shape 467"/>
          <p:cNvSpPr/>
          <p:nvPr/>
        </p:nvSpPr>
        <p:spPr>
          <a:xfrm>
            <a:off x="2138025" y="2381300"/>
            <a:ext cx="4842900" cy="512400"/>
          </a:xfrm>
          <a:prstGeom prst="rect">
            <a:avLst/>
          </a:prstGeom>
          <a:solidFill>
            <a:srgbClr val="BF9000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68" name="Shape 468"/>
          <p:cNvSpPr txBox="1"/>
          <p:nvPr>
            <p:ph type="ctrTitle"/>
          </p:nvPr>
        </p:nvSpPr>
        <p:spPr>
          <a:xfrm>
            <a:off x="1428602" y="993225"/>
            <a:ext cx="6286800" cy="20526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ru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Спасибо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ru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за внимание!</a:t>
            </a:r>
          </a:p>
        </p:txBody>
      </p:sp>
      <p:sp>
        <p:nvSpPr>
          <p:cNvPr id="469" name="Shape 469"/>
          <p:cNvSpPr txBox="1"/>
          <p:nvPr/>
        </p:nvSpPr>
        <p:spPr>
          <a:xfrm>
            <a:off x="2604750" y="3708600"/>
            <a:ext cx="3934500" cy="6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ru" sz="1800">
                <a:solidFill>
                  <a:srgbClr val="FFFFFF"/>
                </a:solidFill>
              </a:rPr>
              <a:t>takiedela.ru/specials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b="1" sz="600">
              <a:solidFill>
                <a:srgbClr val="FFFFFF"/>
              </a:solidFill>
            </a:endParaRPr>
          </a:p>
          <a:p>
            <a:pPr lvl="0" rtl="0" algn="ctr">
              <a:spcBef>
                <a:spcPts val="0"/>
              </a:spcBef>
              <a:buNone/>
            </a:pPr>
            <a:r>
              <a:rPr b="1" lang="ru" sz="1800">
                <a:solidFill>
                  <a:srgbClr val="FFFFFF"/>
                </a:solidFill>
              </a:rPr>
              <a:t>specials@takiedela.ru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/>
        </p:nvSpPr>
        <p:spPr>
          <a:xfrm>
            <a:off x="841800" y="2655393"/>
            <a:ext cx="7447800" cy="646800"/>
          </a:xfrm>
          <a:prstGeom prst="rect">
            <a:avLst/>
          </a:prstGeom>
          <a:solidFill>
            <a:srgbClr val="E65639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3" name="Shape 93"/>
          <p:cNvSpPr/>
          <p:nvPr/>
        </p:nvSpPr>
        <p:spPr>
          <a:xfrm>
            <a:off x="606375" y="3398675"/>
            <a:ext cx="7961400" cy="459900"/>
          </a:xfrm>
          <a:prstGeom prst="rect">
            <a:avLst/>
          </a:prstGeom>
          <a:solidFill>
            <a:srgbClr val="302F2C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4" name="Shape 94"/>
          <p:cNvSpPr/>
          <p:nvPr/>
        </p:nvSpPr>
        <p:spPr>
          <a:xfrm>
            <a:off x="2489707" y="3939493"/>
            <a:ext cx="4173300" cy="505500"/>
          </a:xfrm>
          <a:prstGeom prst="rect">
            <a:avLst/>
          </a:prstGeom>
          <a:solidFill>
            <a:srgbClr val="302F2C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5" name="Shape 95"/>
          <p:cNvSpPr txBox="1"/>
          <p:nvPr>
            <p:ph type="ctrTitle"/>
          </p:nvPr>
        </p:nvSpPr>
        <p:spPr>
          <a:xfrm>
            <a:off x="311700" y="4303300"/>
            <a:ext cx="8520600" cy="2094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ru" sz="4800"/>
              <a:t>Задача спецпроектов 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ru" sz="3600"/>
              <a:t>вызывать соучастие и повышать уровень эмпатии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/>
        </p:nvSpPr>
        <p:spPr>
          <a:xfrm>
            <a:off x="1326789" y="2662224"/>
            <a:ext cx="6474000" cy="582300"/>
          </a:xfrm>
          <a:prstGeom prst="rect">
            <a:avLst/>
          </a:prstGeom>
          <a:solidFill>
            <a:srgbClr val="E65639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1" name="Shape 101"/>
          <p:cNvSpPr/>
          <p:nvPr/>
        </p:nvSpPr>
        <p:spPr>
          <a:xfrm>
            <a:off x="1803300" y="2001407"/>
            <a:ext cx="5498700" cy="505500"/>
          </a:xfrm>
          <a:prstGeom prst="rect">
            <a:avLst/>
          </a:prstGeom>
          <a:solidFill>
            <a:srgbClr val="302F2C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2" name="Shape 102"/>
          <p:cNvSpPr txBox="1"/>
          <p:nvPr>
            <p:ph type="ctrTitle"/>
          </p:nvPr>
        </p:nvSpPr>
        <p:spPr>
          <a:xfrm>
            <a:off x="311700" y="3128425"/>
            <a:ext cx="8520600" cy="2094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ru" sz="3600"/>
              <a:t>Расширяем круг людей,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ru" sz="4800"/>
              <a:t>готовых жертвовать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type="ctrTitle"/>
          </p:nvPr>
        </p:nvSpPr>
        <p:spPr>
          <a:xfrm>
            <a:off x="3238002" y="756200"/>
            <a:ext cx="2710800" cy="3432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ru" sz="1200"/>
              <a:t>п </a:t>
            </a:r>
            <a:r>
              <a:rPr b="1" lang="ru" sz="1200"/>
              <a:t>р о е к т</a:t>
            </a:r>
          </a:p>
        </p:txBody>
      </p:sp>
      <p:sp>
        <p:nvSpPr>
          <p:cNvPr id="108" name="Shape 108"/>
          <p:cNvSpPr txBox="1"/>
          <p:nvPr/>
        </p:nvSpPr>
        <p:spPr>
          <a:xfrm>
            <a:off x="2604750" y="3964900"/>
            <a:ext cx="3934500" cy="4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ru" u="sng">
                <a:solidFill>
                  <a:srgbClr val="F3F3F3"/>
                </a:solidFill>
                <a:hlinkClick r:id="rId4"/>
              </a:rPr>
              <a:t>takiedela.ru/homeless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/>
        </p:nvSpPr>
        <p:spPr>
          <a:xfrm>
            <a:off x="3309150" y="1999425"/>
            <a:ext cx="3931500" cy="706200"/>
          </a:xfrm>
          <a:prstGeom prst="rect">
            <a:avLst/>
          </a:prstGeom>
          <a:solidFill>
            <a:srgbClr val="302F2C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4" name="Shape 114"/>
          <p:cNvSpPr/>
          <p:nvPr/>
        </p:nvSpPr>
        <p:spPr>
          <a:xfrm>
            <a:off x="1851124" y="1999425"/>
            <a:ext cx="1458000" cy="706200"/>
          </a:xfrm>
          <a:prstGeom prst="rect">
            <a:avLst/>
          </a:prstGeom>
          <a:solidFill>
            <a:srgbClr val="BF9000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5" name="Shape 115"/>
          <p:cNvSpPr/>
          <p:nvPr/>
        </p:nvSpPr>
        <p:spPr>
          <a:xfrm>
            <a:off x="3015603" y="1999425"/>
            <a:ext cx="379200" cy="706200"/>
          </a:xfrm>
          <a:prstGeom prst="parallelogram">
            <a:avLst>
              <a:gd fmla="val 25000" name="adj"/>
            </a:avLst>
          </a:prstGeom>
          <a:solidFill>
            <a:srgbClr val="BF9000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6" name="Shape 116"/>
          <p:cNvSpPr txBox="1"/>
          <p:nvPr>
            <p:ph type="ctrTitle"/>
          </p:nvPr>
        </p:nvSpPr>
        <p:spPr>
          <a:xfrm>
            <a:off x="263900" y="2399331"/>
            <a:ext cx="8520600" cy="3585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ru" sz="4800">
                <a:latin typeface="Georgia"/>
                <a:ea typeface="Georgia"/>
                <a:cs typeface="Georgia"/>
                <a:sym typeface="Georgia"/>
              </a:rPr>
              <a:t>Как придумали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